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307" r:id="rId2"/>
    <p:sldId id="550" r:id="rId3"/>
    <p:sldId id="567" r:id="rId4"/>
    <p:sldId id="568" r:id="rId5"/>
    <p:sldId id="578" r:id="rId6"/>
    <p:sldId id="576" r:id="rId7"/>
    <p:sldId id="574" r:id="rId8"/>
    <p:sldId id="577" r:id="rId9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  <a:srgbClr val="EC8A62"/>
    <a:srgbClr val="C3EBD4"/>
    <a:srgbClr val="89ADB0"/>
    <a:srgbClr val="A39CC0"/>
    <a:srgbClr val="6C4C13"/>
    <a:srgbClr val="702A40"/>
    <a:srgbClr val="3A3375"/>
    <a:srgbClr val="653E66"/>
    <a:srgbClr val="3A36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02"/>
    <p:restoredTop sz="94694"/>
  </p:normalViewPr>
  <p:slideViewPr>
    <p:cSldViewPr snapToGrid="0" snapToObjects="1">
      <p:cViewPr varScale="1">
        <p:scale>
          <a:sx n="85" d="100"/>
          <a:sy n="85" d="100"/>
        </p:scale>
        <p:origin x="10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0267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74235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19207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2723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686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60589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93850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1804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8916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9678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9119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C58F8-F9D5-A14E-83EB-74B7DD907103}" type="datetimeFigureOut">
              <a:rPr kumimoji="1" lang="ko-KR" altLang="en-US" smtClean="0"/>
              <a:t>2021-06-16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4CDC7-4371-AD40-86F2-C5452BFDFFB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51441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https://github.com/icekwak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github.com/icekwak/traveler" TargetMode="External"/><Relationship Id="rId7" Type="http://schemas.openxmlformats.org/officeDocument/2006/relationships/image" Target="../media/image2.png"/><Relationship Id="rId2" Type="http://schemas.openxmlformats.org/officeDocument/2006/relationships/hyperlink" Target="https://github.com/renige18/start_menu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11" Type="http://schemas.openxmlformats.org/officeDocument/2006/relationships/image" Target="../media/image7.png"/><Relationship Id="rId5" Type="http://schemas.openxmlformats.org/officeDocument/2006/relationships/image" Target="../media/image1.png"/><Relationship Id="rId10" Type="http://schemas.openxmlformats.org/officeDocument/2006/relationships/image" Target="../media/image6.png"/><Relationship Id="rId4" Type="http://schemas.openxmlformats.org/officeDocument/2006/relationships/hyperlink" Target="https://github.com/icekwak/trafficAccidentStatistics" TargetMode="External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33A0CEA1-1BF7-4D4D-9C48-586B9B1A5A91}"/>
              </a:ext>
            </a:extLst>
          </p:cNvPr>
          <p:cNvSpPr/>
          <p:nvPr/>
        </p:nvSpPr>
        <p:spPr>
          <a:xfrm>
            <a:off x="235570" y="265813"/>
            <a:ext cx="9670430" cy="63610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463"/>
          </a:p>
        </p:txBody>
      </p:sp>
      <p:sp>
        <p:nvSpPr>
          <p:cNvPr id="10" name="대각선 방향의 모서리가 둥근 사각형 14">
            <a:extLst>
              <a:ext uri="{FF2B5EF4-FFF2-40B4-BE49-F238E27FC236}">
                <a16:creationId xmlns:a16="http://schemas.microsoft.com/office/drawing/2014/main" id="{D1C26B7F-EE78-4130-9516-6D9408C003C4}"/>
              </a:ext>
            </a:extLst>
          </p:cNvPr>
          <p:cNvSpPr/>
          <p:nvPr/>
        </p:nvSpPr>
        <p:spPr>
          <a:xfrm>
            <a:off x="6628620" y="4122682"/>
            <a:ext cx="2210164" cy="1546597"/>
          </a:xfrm>
          <a:prstGeom prst="round2Diag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463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2B6F80A-6DC8-814B-A264-A6A5E59695BE}"/>
              </a:ext>
            </a:extLst>
          </p:cNvPr>
          <p:cNvSpPr/>
          <p:nvPr/>
        </p:nvSpPr>
        <p:spPr>
          <a:xfrm>
            <a:off x="1182441" y="2298821"/>
            <a:ext cx="2698031" cy="109873"/>
          </a:xfrm>
          <a:prstGeom prst="rect">
            <a:avLst/>
          </a:prstGeom>
          <a:solidFill>
            <a:srgbClr val="EC8A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463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EAB326-281E-AF4A-BBED-7D47512632B9}"/>
              </a:ext>
            </a:extLst>
          </p:cNvPr>
          <p:cNvSpPr txBox="1"/>
          <p:nvPr/>
        </p:nvSpPr>
        <p:spPr>
          <a:xfrm>
            <a:off x="1182441" y="1783523"/>
            <a:ext cx="2733184" cy="6424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575" dirty="0">
                <a:latin typeface="KoreanYNMYTL" panose="02020600000000000000" pitchFamily="18" charset="-127"/>
                <a:ea typeface="KoreanYNMYTL" panose="02020600000000000000" pitchFamily="18" charset="-127"/>
              </a:rPr>
              <a:t>PORTFOLIO</a:t>
            </a:r>
            <a:endParaRPr kumimoji="1" lang="ko-KR" altLang="en-US" sz="3575" dirty="0">
              <a:latin typeface="KoreanYNMYTL" panose="02020600000000000000" pitchFamily="18" charset="-127"/>
              <a:ea typeface="KoreanYNMYT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B1CAE1-9264-3742-95EB-8AD113FAE1A0}"/>
              </a:ext>
            </a:extLst>
          </p:cNvPr>
          <p:cNvSpPr txBox="1"/>
          <p:nvPr/>
        </p:nvSpPr>
        <p:spPr>
          <a:xfrm>
            <a:off x="1380071" y="2408694"/>
            <a:ext cx="18582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latin typeface="Arita-dotum(OTF) Medium" panose="02020603020101020101" pitchFamily="18" charset="-127"/>
                <a:ea typeface="Arita-dotum(OTF) Medium" panose="02020603020101020101" pitchFamily="18" charset="-127"/>
              </a:rPr>
              <a:t>2021 00 </a:t>
            </a:r>
            <a:r>
              <a:rPr kumimoji="1" lang="ko-KR" altLang="en-US" sz="1200" dirty="0">
                <a:latin typeface="Arita-dotum(OTF) Medium" panose="02020603020101020101" pitchFamily="18" charset="-127"/>
                <a:ea typeface="Arita-dotum(OTF) Medium" panose="02020603020101020101" pitchFamily="18" charset="-127"/>
              </a:rPr>
              <a:t>지원자 </a:t>
            </a:r>
            <a:r>
              <a:rPr kumimoji="1" lang="ko-KR" altLang="en-US" sz="1400" b="1" dirty="0" err="1">
                <a:latin typeface="Arita-dotum(OTF) Medium" panose="02020603020101020101" pitchFamily="18" charset="-127"/>
                <a:ea typeface="Arita-dotum(OTF) Medium" panose="02020603020101020101" pitchFamily="18" charset="-127"/>
              </a:rPr>
              <a:t>곽영주</a:t>
            </a:r>
            <a:endParaRPr kumimoji="1" lang="ko-KR" altLang="en-US" sz="1200" b="1" dirty="0">
              <a:latin typeface="Arita-dotum(OTF) Medium" panose="02020603020101020101" pitchFamily="18" charset="-127"/>
              <a:ea typeface="Arita-dotum(OTF) Medium" panose="02020603020101020101" pitchFamily="18" charset="-127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46A20D97-0603-2E49-ACE0-69C21E2CFC9B}"/>
              </a:ext>
            </a:extLst>
          </p:cNvPr>
          <p:cNvCxnSpPr>
            <a:cxnSpLocks/>
          </p:cNvCxnSpPr>
          <p:nvPr/>
        </p:nvCxnSpPr>
        <p:spPr>
          <a:xfrm>
            <a:off x="6487732" y="2986893"/>
            <a:ext cx="0" cy="276947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71438EE-0723-F847-A6AB-BAC57423D7B6}"/>
              </a:ext>
            </a:extLst>
          </p:cNvPr>
          <p:cNvSpPr txBox="1"/>
          <p:nvPr/>
        </p:nvSpPr>
        <p:spPr>
          <a:xfrm>
            <a:off x="6689987" y="4244603"/>
            <a:ext cx="20874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+mn-ea"/>
              </a:rPr>
              <a:t>01. </a:t>
            </a:r>
            <a:r>
              <a:rPr kumimoji="1" lang="ko-KR" altLang="en-US" sz="1400" dirty="0">
                <a:latin typeface="+mn-ea"/>
              </a:rPr>
              <a:t>인적사항</a:t>
            </a:r>
            <a:endParaRPr kumimoji="1" lang="en-US" altLang="ko-KR" sz="14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+mn-ea"/>
              </a:rPr>
              <a:t>02. </a:t>
            </a:r>
            <a:r>
              <a:rPr kumimoji="1" lang="ko-KR" altLang="en-US" sz="1400" dirty="0">
                <a:latin typeface="+mn-ea"/>
              </a:rPr>
              <a:t>이수 과목</a:t>
            </a:r>
            <a:endParaRPr kumimoji="1" lang="en-US" altLang="ko-KR" sz="14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+mn-ea"/>
              </a:rPr>
              <a:t>03</a:t>
            </a:r>
            <a:r>
              <a:rPr kumimoji="1" lang="en-US" altLang="ko-KR" sz="1400">
                <a:latin typeface="+mn-ea"/>
              </a:rPr>
              <a:t>. </a:t>
            </a:r>
            <a:r>
              <a:rPr kumimoji="1" lang="ko-KR" altLang="en-US" sz="1400">
                <a:latin typeface="+mn-ea"/>
              </a:rPr>
              <a:t>수행 </a:t>
            </a:r>
            <a:r>
              <a:rPr kumimoji="1" lang="en-US" altLang="ko-KR" sz="1400">
                <a:latin typeface="+mn-ea"/>
              </a:rPr>
              <a:t>PROJECTS</a:t>
            </a:r>
            <a:endParaRPr kumimoji="1" lang="en-US" altLang="ko-KR" sz="14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+mn-ea"/>
              </a:rPr>
              <a:t>04</a:t>
            </a:r>
            <a:r>
              <a:rPr kumimoji="1" lang="en-US" altLang="ko-KR" sz="1400">
                <a:latin typeface="+mn-ea"/>
              </a:rPr>
              <a:t>. </a:t>
            </a:r>
            <a:r>
              <a:rPr kumimoji="1" lang="ko-KR" altLang="en-US" sz="1400">
                <a:latin typeface="+mn-ea"/>
              </a:rPr>
              <a:t>대표 프로젝트 상세</a:t>
            </a:r>
            <a:endParaRPr kumimoji="1" lang="en-US" altLang="ko-KR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39172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B3F9EF3-0CD7-BF45-A62B-CCE747692D8B}"/>
              </a:ext>
            </a:extLst>
          </p:cNvPr>
          <p:cNvSpPr/>
          <p:nvPr/>
        </p:nvSpPr>
        <p:spPr>
          <a:xfrm>
            <a:off x="235570" y="212105"/>
            <a:ext cx="9670430" cy="63610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463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D478C5-CCF6-44F7-A542-6289E638DB2E}"/>
              </a:ext>
            </a:extLst>
          </p:cNvPr>
          <p:cNvGrpSpPr/>
          <p:nvPr/>
        </p:nvGrpSpPr>
        <p:grpSpPr>
          <a:xfrm>
            <a:off x="351449" y="452819"/>
            <a:ext cx="2836739" cy="665459"/>
            <a:chOff x="351449" y="452819"/>
            <a:chExt cx="2836739" cy="66545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B2A80A1-4A14-CF41-AF3A-15347EA9E51C}"/>
                </a:ext>
              </a:extLst>
            </p:cNvPr>
            <p:cNvSpPr txBox="1"/>
            <p:nvPr/>
          </p:nvSpPr>
          <p:spPr>
            <a:xfrm>
              <a:off x="463182" y="864362"/>
              <a:ext cx="128227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인적사항</a:t>
              </a:r>
              <a:endParaRPr lang="ko-KR" altLang="en-US" sz="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E86737-F2D1-0649-AE34-129E3A926E09}"/>
                </a:ext>
              </a:extLst>
            </p:cNvPr>
            <p:cNvSpPr txBox="1"/>
            <p:nvPr/>
          </p:nvSpPr>
          <p:spPr>
            <a:xfrm>
              <a:off x="1164070" y="864362"/>
              <a:ext cx="83016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이수 과목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834D46C-4A8C-5641-B077-DEFADAD4EEBF}"/>
                </a:ext>
              </a:extLst>
            </p:cNvPr>
            <p:cNvSpPr txBox="1"/>
            <p:nvPr/>
          </p:nvSpPr>
          <p:spPr>
            <a:xfrm>
              <a:off x="1881749" y="864362"/>
              <a:ext cx="128227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PROJECTS</a:t>
              </a:r>
              <a:endParaRPr lang="ko-KR" altLang="en-US" sz="800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BC9F4F5-B0EA-FA40-822C-13C8801D49AB}"/>
                </a:ext>
              </a:extLst>
            </p:cNvPr>
            <p:cNvSpPr txBox="1"/>
            <p:nvPr/>
          </p:nvSpPr>
          <p:spPr>
            <a:xfrm>
              <a:off x="351449" y="452819"/>
              <a:ext cx="28367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 </a:t>
              </a:r>
              <a:r>
                <a:rPr lang="en-US" altLang="ko-KR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[PORTFOLIO] </a:t>
              </a:r>
              <a:r>
                <a:rPr lang="ko-KR" altLang="en-US" b="1" dirty="0" err="1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곽영주</a:t>
              </a:r>
              <a:endParaRPr lang="ko-KR" altLang="en-US" sz="1000" b="1" dirty="0">
                <a:solidFill>
                  <a:srgbClr val="EC8A6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9BE264D-0869-5E4C-9150-9E9A806B5851}"/>
              </a:ext>
            </a:extLst>
          </p:cNvPr>
          <p:cNvSpPr txBox="1"/>
          <p:nvPr/>
        </p:nvSpPr>
        <p:spPr>
          <a:xfrm>
            <a:off x="1611486" y="2002488"/>
            <a:ext cx="2225468" cy="755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 err="1">
                <a:latin typeface="+mn-ea"/>
              </a:rPr>
              <a:t>곽영주</a:t>
            </a:r>
            <a:r>
              <a:rPr lang="ko-KR" altLang="en-US" sz="1000" dirty="0">
                <a:latin typeface="+mn-ea"/>
              </a:rPr>
              <a:t> </a:t>
            </a:r>
            <a:r>
              <a:rPr lang="en-US" altLang="ko-KR" sz="1000" dirty="0">
                <a:latin typeface="+mn-ea"/>
              </a:rPr>
              <a:t>   Yeong-Ju Kwak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1998.07.08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Univ. 2017.03 ~ 2023.02 (</a:t>
            </a:r>
            <a:r>
              <a:rPr lang="ko-KR" altLang="en-US" sz="1000" dirty="0">
                <a:latin typeface="+mn-ea"/>
              </a:rPr>
              <a:t>졸업</a:t>
            </a:r>
            <a:r>
              <a:rPr lang="en-US" altLang="ko-KR" sz="1000" dirty="0">
                <a:latin typeface="+mn-ea"/>
              </a:rPr>
              <a:t>)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8C74F60-D49C-A948-A65F-FA857D21B798}"/>
              </a:ext>
            </a:extLst>
          </p:cNvPr>
          <p:cNvSpPr txBox="1"/>
          <p:nvPr/>
        </p:nvSpPr>
        <p:spPr>
          <a:xfrm>
            <a:off x="866513" y="2009810"/>
            <a:ext cx="874292" cy="755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이름</a:t>
            </a:r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생년월일</a:t>
            </a:r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학력정보</a:t>
            </a:r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EC3165B-8F13-6D49-BD71-6AD7537CDB12}"/>
              </a:ext>
            </a:extLst>
          </p:cNvPr>
          <p:cNvSpPr txBox="1"/>
          <p:nvPr/>
        </p:nvSpPr>
        <p:spPr>
          <a:xfrm>
            <a:off x="866513" y="3191857"/>
            <a:ext cx="874292" cy="945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전화번호</a:t>
            </a:r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이메일</a:t>
            </a:r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GitHub</a:t>
            </a:r>
          </a:p>
          <a:p>
            <a:pPr>
              <a:lnSpc>
                <a:spcPct val="150000"/>
              </a:lnSpc>
            </a:pPr>
            <a:endParaRPr lang="en-US" altLang="ko-KR" sz="8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27FB6DC-2118-A146-B050-631230547F78}"/>
              </a:ext>
            </a:extLst>
          </p:cNvPr>
          <p:cNvSpPr txBox="1"/>
          <p:nvPr/>
        </p:nvSpPr>
        <p:spPr>
          <a:xfrm>
            <a:off x="1567515" y="3181856"/>
            <a:ext cx="3011702" cy="755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82+ 010.3329.4331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icekwak@gmail.com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  <a:hlinkClick r:id="rId2"/>
              </a:rPr>
              <a:t>https://github.com/icekwak</a:t>
            </a:r>
            <a:endParaRPr lang="en-US" altLang="ko-KR" sz="1000" dirty="0">
              <a:latin typeface="+mn-ea"/>
            </a:endParaRPr>
          </a:p>
        </p:txBody>
      </p:sp>
      <p:cxnSp>
        <p:nvCxnSpPr>
          <p:cNvPr id="35" name="직선 연결선 14">
            <a:extLst>
              <a:ext uri="{FF2B5EF4-FFF2-40B4-BE49-F238E27FC236}">
                <a16:creationId xmlns:a16="http://schemas.microsoft.com/office/drawing/2014/main" id="{25A0FD3C-B1B1-5643-A166-D1770CDCF885}"/>
              </a:ext>
            </a:extLst>
          </p:cNvPr>
          <p:cNvCxnSpPr>
            <a:cxnSpLocks/>
          </p:cNvCxnSpPr>
          <p:nvPr/>
        </p:nvCxnSpPr>
        <p:spPr>
          <a:xfrm>
            <a:off x="936325" y="1905670"/>
            <a:ext cx="874292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EEF2267-E146-B642-8B3C-65C8B2EA3107}"/>
              </a:ext>
            </a:extLst>
          </p:cNvPr>
          <p:cNvSpPr txBox="1"/>
          <p:nvPr/>
        </p:nvSpPr>
        <p:spPr>
          <a:xfrm>
            <a:off x="904034" y="1626786"/>
            <a:ext cx="20984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EC8A62"/>
                </a:solidFill>
                <a:latin typeface="Arita-dotum(TTF) Medium" panose="02020603020101020101" pitchFamily="18" charset="-127"/>
                <a:ea typeface="Arita-dotum(TTF) Medium" panose="02020603020101020101" pitchFamily="18" charset="-127"/>
              </a:rPr>
              <a:t>PROFILE</a:t>
            </a:r>
            <a:endParaRPr lang="en-US" altLang="ko-KR" b="1" dirty="0">
              <a:solidFill>
                <a:srgbClr val="EC8A62"/>
              </a:solidFill>
              <a:latin typeface="Arita-dotum(TTF) Medium" panose="02020603020101020101" pitchFamily="18" charset="-127"/>
              <a:ea typeface="Arita-dotum(TTF) Medium" panose="02020603020101020101" pitchFamily="18" charset="-127"/>
            </a:endParaRPr>
          </a:p>
        </p:txBody>
      </p:sp>
      <p:cxnSp>
        <p:nvCxnSpPr>
          <p:cNvPr id="37" name="직선 연결선 14">
            <a:extLst>
              <a:ext uri="{FF2B5EF4-FFF2-40B4-BE49-F238E27FC236}">
                <a16:creationId xmlns:a16="http://schemas.microsoft.com/office/drawing/2014/main" id="{D721A74E-F58E-CD44-98D4-AA4E01F03C92}"/>
              </a:ext>
            </a:extLst>
          </p:cNvPr>
          <p:cNvCxnSpPr>
            <a:cxnSpLocks/>
          </p:cNvCxnSpPr>
          <p:nvPr/>
        </p:nvCxnSpPr>
        <p:spPr>
          <a:xfrm>
            <a:off x="916791" y="3121260"/>
            <a:ext cx="874292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5F76836-CD86-874A-B5A5-A8758E5488EE}"/>
              </a:ext>
            </a:extLst>
          </p:cNvPr>
          <p:cNvSpPr txBox="1"/>
          <p:nvPr/>
        </p:nvSpPr>
        <p:spPr>
          <a:xfrm>
            <a:off x="854346" y="2821258"/>
            <a:ext cx="20984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EC8A62"/>
                </a:solidFill>
                <a:latin typeface="Arita-dotum(TTF) Medium" panose="02020603020101020101" pitchFamily="18" charset="-127"/>
                <a:ea typeface="Arita-dotum(TTF) Medium" panose="02020603020101020101" pitchFamily="18" charset="-127"/>
              </a:rPr>
              <a:t>CONTACTS</a:t>
            </a:r>
            <a:endParaRPr lang="en-US" altLang="ko-KR" b="1" dirty="0">
              <a:solidFill>
                <a:srgbClr val="EC8A62"/>
              </a:solidFill>
              <a:latin typeface="Arita-dotum(TTF) Medium" panose="02020603020101020101" pitchFamily="18" charset="-127"/>
              <a:ea typeface="Arita-dotum(TTF) Medium" panose="02020603020101020101" pitchFamily="18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5602332" y="1545504"/>
            <a:ext cx="2509347" cy="2592061"/>
            <a:chOff x="6434355" y="2382611"/>
            <a:chExt cx="2509347" cy="2592061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0EEF91FE-7A5C-4BF8-AED7-D8E796C27D77}"/>
                </a:ext>
              </a:extLst>
            </p:cNvPr>
            <p:cNvSpPr/>
            <p:nvPr/>
          </p:nvSpPr>
          <p:spPr>
            <a:xfrm>
              <a:off x="6434356" y="2449654"/>
              <a:ext cx="142613" cy="134086"/>
            </a:xfrm>
            <a:prstGeom prst="ellipse">
              <a:avLst/>
            </a:prstGeom>
            <a:solidFill>
              <a:srgbClr val="EC8A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EE713D6-6A80-4E23-829A-190A9387744C}"/>
                </a:ext>
              </a:extLst>
            </p:cNvPr>
            <p:cNvSpPr txBox="1"/>
            <p:nvPr/>
          </p:nvSpPr>
          <p:spPr>
            <a:xfrm>
              <a:off x="6578557" y="2382611"/>
              <a:ext cx="128227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SKILL</a:t>
              </a:r>
              <a:endParaRPr lang="ko-KR" altLang="en-US" sz="7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62" name="대각선 방향의 모서리가 둥근 사각형 24">
              <a:extLst>
                <a:ext uri="{FF2B5EF4-FFF2-40B4-BE49-F238E27FC236}">
                  <a16:creationId xmlns:a16="http://schemas.microsoft.com/office/drawing/2014/main" id="{92B62CB1-CAB6-49B5-ABBC-004ECAE53C11}"/>
                </a:ext>
              </a:extLst>
            </p:cNvPr>
            <p:cNvSpPr/>
            <p:nvPr/>
          </p:nvSpPr>
          <p:spPr>
            <a:xfrm>
              <a:off x="6434355" y="2665847"/>
              <a:ext cx="2509347" cy="2308825"/>
            </a:xfrm>
            <a:prstGeom prst="round2Diag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463"/>
            </a:p>
          </p:txBody>
        </p:sp>
        <p:pic>
          <p:nvPicPr>
            <p:cNvPr id="1032" name="Picture 8" descr="Java에 대한 이미지 검색결과">
              <a:extLst>
                <a:ext uri="{FF2B5EF4-FFF2-40B4-BE49-F238E27FC236}">
                  <a16:creationId xmlns:a16="http://schemas.microsoft.com/office/drawing/2014/main" id="{2C536C25-A137-47C7-82FE-AF2E81819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81884" y="4088586"/>
              <a:ext cx="352979" cy="6455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2" descr="jsp logoì ëí ì´ë¯¸ì§ ê²ìê²°ê³¼">
              <a:extLst>
                <a:ext uri="{FF2B5EF4-FFF2-40B4-BE49-F238E27FC236}">
                  <a16:creationId xmlns:a16="http://schemas.microsoft.com/office/drawing/2014/main" id="{D100D8DD-155A-4693-8279-98B079343D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89167" y="4229721"/>
              <a:ext cx="501466" cy="520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Spring | Home">
              <a:extLst>
                <a:ext uri="{FF2B5EF4-FFF2-40B4-BE49-F238E27FC236}">
                  <a16:creationId xmlns:a16="http://schemas.microsoft.com/office/drawing/2014/main" id="{E1317485-11B9-43E3-8236-07606CD8BA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4675" y="4285433"/>
              <a:ext cx="904107" cy="4520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99BE264D-0869-5E4C-9150-9E9A806B5851}"/>
              </a:ext>
            </a:extLst>
          </p:cNvPr>
          <p:cNvSpPr txBox="1"/>
          <p:nvPr/>
        </p:nvSpPr>
        <p:spPr>
          <a:xfrm>
            <a:off x="878270" y="4443421"/>
            <a:ext cx="4360841" cy="985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항상 소스 코드를 완성한 후</a:t>
            </a:r>
            <a:r>
              <a:rPr lang="en-US" altLang="ko-KR" sz="1000" dirty="0">
                <a:latin typeface="+mn-ea"/>
              </a:rPr>
              <a:t>, </a:t>
            </a:r>
            <a:r>
              <a:rPr lang="ko-KR" altLang="en-US" sz="1000" dirty="0">
                <a:latin typeface="+mn-ea"/>
              </a:rPr>
              <a:t>좀 더 나은 소스 코드를 만들기 위해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몇 번씩 다시 보면서</a:t>
            </a:r>
            <a:r>
              <a:rPr lang="en-US" altLang="ko-KR" sz="1000" dirty="0">
                <a:latin typeface="+mn-ea"/>
              </a:rPr>
              <a:t> </a:t>
            </a:r>
            <a:r>
              <a:rPr lang="ko-KR" altLang="en-US" sz="1000" dirty="0">
                <a:latin typeface="+mn-ea"/>
              </a:rPr>
              <a:t>코드 최적화에 시간을 많이 씁니다</a:t>
            </a:r>
            <a:r>
              <a:rPr lang="en-US" altLang="ko-KR" sz="1000" dirty="0"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그만큼 대충하고 넘어가지 않는 성격을 가졌습니다</a:t>
            </a:r>
            <a:r>
              <a:rPr lang="en-US" altLang="ko-KR" sz="1000" dirty="0"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저는 이 성격을 잃어버리지 않고 계속 가지고 살아가고 있습니다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EEF2267-E146-B642-8B3C-65C8B2EA3107}"/>
              </a:ext>
            </a:extLst>
          </p:cNvPr>
          <p:cNvSpPr txBox="1"/>
          <p:nvPr/>
        </p:nvSpPr>
        <p:spPr>
          <a:xfrm>
            <a:off x="860063" y="4084382"/>
            <a:ext cx="20984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>
                <a:solidFill>
                  <a:srgbClr val="EC8A62"/>
                </a:solidFill>
                <a:latin typeface="Arita-dotum(TTF) Medium" panose="02020603020101020101" pitchFamily="18" charset="-127"/>
                <a:ea typeface="Arita-dotum(TTF) Medium" panose="02020603020101020101" pitchFamily="18" charset="-127"/>
              </a:rPr>
              <a:t>가치관</a:t>
            </a:r>
            <a:endParaRPr lang="en-US" altLang="ko-KR" b="1" dirty="0">
              <a:solidFill>
                <a:srgbClr val="EC8A62"/>
              </a:solidFill>
              <a:latin typeface="Arita-dotum(TTF) Medium" panose="02020603020101020101" pitchFamily="18" charset="-127"/>
              <a:ea typeface="Arita-dotum(TTF) Medium" panose="02020603020101020101" pitchFamily="18" charset="-127"/>
            </a:endParaRPr>
          </a:p>
        </p:txBody>
      </p:sp>
      <p:cxnSp>
        <p:nvCxnSpPr>
          <p:cNvPr id="64" name="직선 연결선 14">
            <a:extLst>
              <a:ext uri="{FF2B5EF4-FFF2-40B4-BE49-F238E27FC236}">
                <a16:creationId xmlns:a16="http://schemas.microsoft.com/office/drawing/2014/main" id="{D721A74E-F58E-CD44-98D4-AA4E01F03C92}"/>
              </a:ext>
            </a:extLst>
          </p:cNvPr>
          <p:cNvCxnSpPr>
            <a:cxnSpLocks/>
          </p:cNvCxnSpPr>
          <p:nvPr/>
        </p:nvCxnSpPr>
        <p:spPr>
          <a:xfrm>
            <a:off x="968255" y="4390604"/>
            <a:ext cx="874292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FE4B62B7-7C3A-46F0-AA5F-E667FE6001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0363" y="2009810"/>
            <a:ext cx="398667" cy="55922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F31018F-0146-499B-A275-EAE9C080A9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44945" y="2009810"/>
            <a:ext cx="559226" cy="55922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BAB6FA7-DF72-4CE7-ADD3-6C174BB50B9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80306" y="2009810"/>
            <a:ext cx="559226" cy="559226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77D015A-9667-4355-AFE9-C5DA0933C19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72306" y="2703539"/>
            <a:ext cx="559226" cy="559226"/>
          </a:xfrm>
          <a:prstGeom prst="rect">
            <a:avLst/>
          </a:prstGeom>
        </p:spPr>
      </p:pic>
      <p:pic>
        <p:nvPicPr>
          <p:cNvPr id="53" name="Picture 2" descr="Amazon.com: Oracle DB 11g Errors Guide: Appstore for Android">
            <a:extLst>
              <a:ext uri="{FF2B5EF4-FFF2-40B4-BE49-F238E27FC236}">
                <a16:creationId xmlns:a16="http://schemas.microsoft.com/office/drawing/2014/main" id="{B777FF50-D1B4-417F-9282-32D2DDFF5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404" y="2675790"/>
            <a:ext cx="646583" cy="646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ysql – FUREWEB">
            <a:extLst>
              <a:ext uri="{FF2B5EF4-FFF2-40B4-BE49-F238E27FC236}">
                <a16:creationId xmlns:a16="http://schemas.microsoft.com/office/drawing/2014/main" id="{CC957F11-0531-405C-BCF2-284C46E2C9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8371" y="2850508"/>
            <a:ext cx="706069" cy="29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F868976B-8546-47A9-A321-92714F8AB720}"/>
              </a:ext>
            </a:extLst>
          </p:cNvPr>
          <p:cNvSpPr txBox="1"/>
          <p:nvPr/>
        </p:nvSpPr>
        <p:spPr>
          <a:xfrm>
            <a:off x="5501162" y="4471641"/>
            <a:ext cx="20984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rgbClr val="EC8A62"/>
                </a:solidFill>
                <a:latin typeface="Arita-dotum(TTF) Medium" panose="02020603020101020101" pitchFamily="18" charset="-127"/>
                <a:ea typeface="Arita-dotum(TTF) Medium" panose="02020603020101020101" pitchFamily="18" charset="-127"/>
              </a:rPr>
              <a:t>활동내역</a:t>
            </a:r>
            <a:endParaRPr lang="en-US" altLang="ko-KR" b="1" dirty="0">
              <a:solidFill>
                <a:srgbClr val="EC8A62"/>
              </a:solidFill>
              <a:latin typeface="Arita-dotum(TTF) Medium" panose="02020603020101020101" pitchFamily="18" charset="-127"/>
              <a:ea typeface="Arita-dotum(TTF) Medium" panose="02020603020101020101" pitchFamily="18" charset="-127"/>
            </a:endParaRPr>
          </a:p>
        </p:txBody>
      </p:sp>
      <p:cxnSp>
        <p:nvCxnSpPr>
          <p:cNvPr id="55" name="직선 연결선 14">
            <a:extLst>
              <a:ext uri="{FF2B5EF4-FFF2-40B4-BE49-F238E27FC236}">
                <a16:creationId xmlns:a16="http://schemas.microsoft.com/office/drawing/2014/main" id="{B7D89CAF-C9FC-480B-94FB-6DB6898328EE}"/>
              </a:ext>
            </a:extLst>
          </p:cNvPr>
          <p:cNvCxnSpPr>
            <a:cxnSpLocks/>
          </p:cNvCxnSpPr>
          <p:nvPr/>
        </p:nvCxnSpPr>
        <p:spPr>
          <a:xfrm>
            <a:off x="5585354" y="4779418"/>
            <a:ext cx="874292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B5AC3C0-69DD-4E63-9932-005D04B5129D}"/>
              </a:ext>
            </a:extLst>
          </p:cNvPr>
          <p:cNvSpPr txBox="1"/>
          <p:nvPr/>
        </p:nvSpPr>
        <p:spPr>
          <a:xfrm>
            <a:off x="5501162" y="4887902"/>
            <a:ext cx="4360841" cy="293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창업동아리 </a:t>
            </a:r>
            <a:r>
              <a:rPr lang="en-US" altLang="ko-KR" sz="1000" dirty="0">
                <a:latin typeface="+mn-ea"/>
              </a:rPr>
              <a:t>2021.03.15 ~ </a:t>
            </a:r>
          </a:p>
        </p:txBody>
      </p:sp>
    </p:spTree>
    <p:extLst>
      <p:ext uri="{BB962C8B-B14F-4D97-AF65-F5344CB8AC3E}">
        <p14:creationId xmlns:p14="http://schemas.microsoft.com/office/powerpoint/2010/main" val="3359870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B3F9EF3-0CD7-BF45-A62B-CCE747692D8B}"/>
              </a:ext>
            </a:extLst>
          </p:cNvPr>
          <p:cNvSpPr/>
          <p:nvPr/>
        </p:nvSpPr>
        <p:spPr>
          <a:xfrm>
            <a:off x="237510" y="168213"/>
            <a:ext cx="9670430" cy="64265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3000" dirty="0">
              <a:solidFill>
                <a:schemeClr val="tx1"/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25C6E34B-52CC-4F97-BEFE-6B9F8A8765B0}"/>
              </a:ext>
            </a:extLst>
          </p:cNvPr>
          <p:cNvGrpSpPr/>
          <p:nvPr/>
        </p:nvGrpSpPr>
        <p:grpSpPr>
          <a:xfrm>
            <a:off x="351449" y="452819"/>
            <a:ext cx="2836739" cy="657764"/>
            <a:chOff x="351449" y="452819"/>
            <a:chExt cx="2836739" cy="65776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8F833E8-8F1C-4F2C-B043-2BB1517545A7}"/>
                </a:ext>
              </a:extLst>
            </p:cNvPr>
            <p:cNvSpPr txBox="1"/>
            <p:nvPr/>
          </p:nvSpPr>
          <p:spPr>
            <a:xfrm>
              <a:off x="463182" y="864362"/>
              <a:ext cx="128227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accent3">
                      <a:lumMod val="7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인적사항</a:t>
              </a:r>
              <a:endParaRPr lang="ko-KR" altLang="en-US" sz="700" dirty="0">
                <a:solidFill>
                  <a:schemeClr val="accent3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C5CF9C5-85C2-443A-B98D-6ADC4C80CE7A}"/>
                </a:ext>
              </a:extLst>
            </p:cNvPr>
            <p:cNvSpPr txBox="1"/>
            <p:nvPr/>
          </p:nvSpPr>
          <p:spPr>
            <a:xfrm>
              <a:off x="1164070" y="864362"/>
              <a:ext cx="8301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이수 과목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D0BBDD8-E932-49A7-8A07-3A6FF75A5CED}"/>
                </a:ext>
              </a:extLst>
            </p:cNvPr>
            <p:cNvSpPr txBox="1"/>
            <p:nvPr/>
          </p:nvSpPr>
          <p:spPr>
            <a:xfrm>
              <a:off x="1881749" y="864362"/>
              <a:ext cx="128227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PROJECTS</a:t>
              </a:r>
              <a:endParaRPr lang="ko-KR" altLang="en-US" sz="800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49B61C5-F827-45F6-B70F-36AB20D8258A}"/>
                </a:ext>
              </a:extLst>
            </p:cNvPr>
            <p:cNvSpPr txBox="1"/>
            <p:nvPr/>
          </p:nvSpPr>
          <p:spPr>
            <a:xfrm>
              <a:off x="351449" y="452819"/>
              <a:ext cx="28367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 </a:t>
              </a:r>
              <a:r>
                <a:rPr lang="en-US" altLang="ko-KR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[PORTFOLIO] </a:t>
              </a:r>
              <a:r>
                <a:rPr lang="ko-KR" altLang="en-US" b="1" dirty="0" err="1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곽영주</a:t>
              </a:r>
              <a:endParaRPr lang="ko-KR" altLang="en-US" b="1" dirty="0">
                <a:solidFill>
                  <a:srgbClr val="EC8A6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  <a:p>
              <a:endParaRPr lang="ko-KR" altLang="en-US" sz="1000" b="1" dirty="0">
                <a:solidFill>
                  <a:srgbClr val="EC8A6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816628" y="1770873"/>
            <a:ext cx="7732122" cy="2908331"/>
            <a:chOff x="891443" y="3705654"/>
            <a:chExt cx="7732122" cy="2908331"/>
          </a:xfrm>
        </p:grpSpPr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49841663-FA72-4E7F-A695-3405A3570159}"/>
                </a:ext>
              </a:extLst>
            </p:cNvPr>
            <p:cNvGrpSpPr/>
            <p:nvPr/>
          </p:nvGrpSpPr>
          <p:grpSpPr>
            <a:xfrm>
              <a:off x="891443" y="3722375"/>
              <a:ext cx="1426478" cy="321028"/>
              <a:chOff x="986742" y="1912828"/>
              <a:chExt cx="1426478" cy="321028"/>
            </a:xfrm>
          </p:grpSpPr>
          <p:sp>
            <p:nvSpPr>
              <p:cNvPr id="84" name="타원 83">
                <a:extLst>
                  <a:ext uri="{FF2B5EF4-FFF2-40B4-BE49-F238E27FC236}">
                    <a16:creationId xmlns:a16="http://schemas.microsoft.com/office/drawing/2014/main" id="{0EEF91FE-7A5C-4BF8-AED7-D8E796C27D77}"/>
                  </a:ext>
                </a:extLst>
              </p:cNvPr>
              <p:cNvSpPr/>
              <p:nvPr/>
            </p:nvSpPr>
            <p:spPr>
              <a:xfrm>
                <a:off x="986742" y="1979871"/>
                <a:ext cx="142613" cy="134086"/>
              </a:xfrm>
              <a:prstGeom prst="ellipse">
                <a:avLst/>
              </a:prstGeom>
              <a:solidFill>
                <a:srgbClr val="EC8A6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EEE713D6-6A80-4E23-829A-190A9387744C}"/>
                  </a:ext>
                </a:extLst>
              </p:cNvPr>
              <p:cNvSpPr txBox="1"/>
              <p:nvPr/>
            </p:nvSpPr>
            <p:spPr>
              <a:xfrm>
                <a:off x="1130943" y="1912828"/>
                <a:ext cx="128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1</a:t>
                </a:r>
                <a:r>
                  <a:rPr lang="ko-KR" altLang="en-US" sz="12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학년</a:t>
                </a:r>
                <a:endParaRPr lang="ko-KR" altLang="en-US" sz="9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86" name="직선 연결선 85">
                <a:extLst>
                  <a:ext uri="{FF2B5EF4-FFF2-40B4-BE49-F238E27FC236}">
                    <a16:creationId xmlns:a16="http://schemas.microsoft.com/office/drawing/2014/main" id="{51010284-B82E-4DC1-8BDF-1A54EFC42958}"/>
                  </a:ext>
                </a:extLst>
              </p:cNvPr>
              <p:cNvCxnSpPr/>
              <p:nvPr/>
            </p:nvCxnSpPr>
            <p:spPr>
              <a:xfrm>
                <a:off x="986742" y="2233856"/>
                <a:ext cx="1331179" cy="0"/>
              </a:xfrm>
              <a:prstGeom prst="line">
                <a:avLst/>
              </a:prstGeom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78A00DCD-1DBF-44C6-96DA-97DD2912D6B1}"/>
                </a:ext>
              </a:extLst>
            </p:cNvPr>
            <p:cNvGrpSpPr/>
            <p:nvPr/>
          </p:nvGrpSpPr>
          <p:grpSpPr>
            <a:xfrm>
              <a:off x="3085177" y="3722375"/>
              <a:ext cx="1426478" cy="321028"/>
              <a:chOff x="3222656" y="1878216"/>
              <a:chExt cx="1426478" cy="321028"/>
            </a:xfrm>
          </p:grpSpPr>
          <p:sp>
            <p:nvSpPr>
              <p:cNvPr id="88" name="타원 87">
                <a:extLst>
                  <a:ext uri="{FF2B5EF4-FFF2-40B4-BE49-F238E27FC236}">
                    <a16:creationId xmlns:a16="http://schemas.microsoft.com/office/drawing/2014/main" id="{B0F0F36E-5791-4C2A-B592-4C7BCF6F39AA}"/>
                  </a:ext>
                </a:extLst>
              </p:cNvPr>
              <p:cNvSpPr/>
              <p:nvPr/>
            </p:nvSpPr>
            <p:spPr>
              <a:xfrm>
                <a:off x="3222656" y="1945259"/>
                <a:ext cx="142613" cy="134086"/>
              </a:xfrm>
              <a:prstGeom prst="ellipse">
                <a:avLst/>
              </a:prstGeom>
              <a:solidFill>
                <a:srgbClr val="EC8A6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2251650B-8975-49C2-9EA6-53C6AFBE3B3A}"/>
                  </a:ext>
                </a:extLst>
              </p:cNvPr>
              <p:cNvSpPr txBox="1"/>
              <p:nvPr/>
            </p:nvSpPr>
            <p:spPr>
              <a:xfrm>
                <a:off x="3366857" y="1878216"/>
                <a:ext cx="128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2</a:t>
                </a:r>
                <a:r>
                  <a:rPr lang="ko-KR" altLang="en-US" sz="12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학년</a:t>
                </a:r>
                <a:endParaRPr lang="ko-KR" altLang="en-US" sz="9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90" name="직선 연결선 89">
                <a:extLst>
                  <a:ext uri="{FF2B5EF4-FFF2-40B4-BE49-F238E27FC236}">
                    <a16:creationId xmlns:a16="http://schemas.microsoft.com/office/drawing/2014/main" id="{CCB65772-5F9F-429E-B30A-F14DC4A6CB81}"/>
                  </a:ext>
                </a:extLst>
              </p:cNvPr>
              <p:cNvCxnSpPr/>
              <p:nvPr/>
            </p:nvCxnSpPr>
            <p:spPr>
              <a:xfrm>
                <a:off x="3222656" y="2199244"/>
                <a:ext cx="1331179" cy="0"/>
              </a:xfrm>
              <a:prstGeom prst="line">
                <a:avLst/>
              </a:prstGeom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719D1A5C-AC0F-4368-92D5-2FFF758F9E60}"/>
                </a:ext>
              </a:extLst>
            </p:cNvPr>
            <p:cNvGrpSpPr/>
            <p:nvPr/>
          </p:nvGrpSpPr>
          <p:grpSpPr>
            <a:xfrm>
              <a:off x="5199261" y="3722375"/>
              <a:ext cx="1426478" cy="321028"/>
              <a:chOff x="5144826" y="1878117"/>
              <a:chExt cx="1426478" cy="321028"/>
            </a:xfrm>
          </p:grpSpPr>
          <p:sp>
            <p:nvSpPr>
              <p:cNvPr id="92" name="타원 91">
                <a:extLst>
                  <a:ext uri="{FF2B5EF4-FFF2-40B4-BE49-F238E27FC236}">
                    <a16:creationId xmlns:a16="http://schemas.microsoft.com/office/drawing/2014/main" id="{037563C2-D998-4FDA-A6D5-8E1A5B1164BE}"/>
                  </a:ext>
                </a:extLst>
              </p:cNvPr>
              <p:cNvSpPr/>
              <p:nvPr/>
            </p:nvSpPr>
            <p:spPr>
              <a:xfrm>
                <a:off x="5144826" y="1945160"/>
                <a:ext cx="142613" cy="134086"/>
              </a:xfrm>
              <a:prstGeom prst="ellipse">
                <a:avLst/>
              </a:prstGeom>
              <a:solidFill>
                <a:srgbClr val="EC8A6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B4EEAD04-8921-4432-A7EC-467A67277D8C}"/>
                  </a:ext>
                </a:extLst>
              </p:cNvPr>
              <p:cNvSpPr txBox="1"/>
              <p:nvPr/>
            </p:nvSpPr>
            <p:spPr>
              <a:xfrm>
                <a:off x="5289027" y="1878117"/>
                <a:ext cx="128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3</a:t>
                </a:r>
                <a:r>
                  <a:rPr lang="ko-KR" altLang="en-US" sz="12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학년</a:t>
                </a:r>
                <a:endParaRPr lang="ko-KR" altLang="en-US" sz="9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94" name="직선 연결선 93">
                <a:extLst>
                  <a:ext uri="{FF2B5EF4-FFF2-40B4-BE49-F238E27FC236}">
                    <a16:creationId xmlns:a16="http://schemas.microsoft.com/office/drawing/2014/main" id="{203C9559-3C68-4808-A397-E22F8F091C4C}"/>
                  </a:ext>
                </a:extLst>
              </p:cNvPr>
              <p:cNvCxnSpPr/>
              <p:nvPr/>
            </p:nvCxnSpPr>
            <p:spPr>
              <a:xfrm>
                <a:off x="5144826" y="2199145"/>
                <a:ext cx="1331179" cy="0"/>
              </a:xfrm>
              <a:prstGeom prst="line">
                <a:avLst/>
              </a:prstGeom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719D1A5C-AC0F-4368-92D5-2FFF758F9E60}"/>
                </a:ext>
              </a:extLst>
            </p:cNvPr>
            <p:cNvGrpSpPr/>
            <p:nvPr/>
          </p:nvGrpSpPr>
          <p:grpSpPr>
            <a:xfrm>
              <a:off x="7197087" y="3705654"/>
              <a:ext cx="1426478" cy="321028"/>
              <a:chOff x="5144826" y="1878117"/>
              <a:chExt cx="1426478" cy="321028"/>
            </a:xfrm>
          </p:grpSpPr>
          <p:sp>
            <p:nvSpPr>
              <p:cNvPr id="96" name="타원 95">
                <a:extLst>
                  <a:ext uri="{FF2B5EF4-FFF2-40B4-BE49-F238E27FC236}">
                    <a16:creationId xmlns:a16="http://schemas.microsoft.com/office/drawing/2014/main" id="{037563C2-D998-4FDA-A6D5-8E1A5B1164BE}"/>
                  </a:ext>
                </a:extLst>
              </p:cNvPr>
              <p:cNvSpPr/>
              <p:nvPr/>
            </p:nvSpPr>
            <p:spPr>
              <a:xfrm>
                <a:off x="5144826" y="1945160"/>
                <a:ext cx="142613" cy="134086"/>
              </a:xfrm>
              <a:prstGeom prst="ellipse">
                <a:avLst/>
              </a:prstGeom>
              <a:solidFill>
                <a:srgbClr val="EC8A6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B4EEAD04-8921-4432-A7EC-467A67277D8C}"/>
                  </a:ext>
                </a:extLst>
              </p:cNvPr>
              <p:cNvSpPr txBox="1"/>
              <p:nvPr/>
            </p:nvSpPr>
            <p:spPr>
              <a:xfrm>
                <a:off x="5289027" y="1878117"/>
                <a:ext cx="128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4</a:t>
                </a:r>
                <a:r>
                  <a:rPr lang="ko-KR" altLang="en-US" sz="12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학년</a:t>
                </a:r>
                <a:endParaRPr lang="ko-KR" altLang="en-US" sz="9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98" name="직선 연결선 97">
                <a:extLst>
                  <a:ext uri="{FF2B5EF4-FFF2-40B4-BE49-F238E27FC236}">
                    <a16:creationId xmlns:a16="http://schemas.microsoft.com/office/drawing/2014/main" id="{203C9559-3C68-4808-A397-E22F8F091C4C}"/>
                  </a:ext>
                </a:extLst>
              </p:cNvPr>
              <p:cNvCxnSpPr/>
              <p:nvPr/>
            </p:nvCxnSpPr>
            <p:spPr>
              <a:xfrm>
                <a:off x="5144826" y="2199145"/>
                <a:ext cx="1331179" cy="0"/>
              </a:xfrm>
              <a:prstGeom prst="line">
                <a:avLst/>
              </a:prstGeom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EEE713D6-6A80-4E23-829A-190A9387744C}"/>
                </a:ext>
              </a:extLst>
            </p:cNvPr>
            <p:cNvSpPr txBox="1"/>
            <p:nvPr/>
          </p:nvSpPr>
          <p:spPr>
            <a:xfrm>
              <a:off x="1031116" y="4305661"/>
              <a:ext cx="12822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자바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파이썬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grpSp>
          <p:nvGrpSpPr>
            <p:cNvPr id="107" name="그룹 106"/>
            <p:cNvGrpSpPr/>
            <p:nvPr/>
          </p:nvGrpSpPr>
          <p:grpSpPr>
            <a:xfrm>
              <a:off x="3136559" y="4305661"/>
              <a:ext cx="1454311" cy="2308324"/>
              <a:chOff x="1106491" y="2937234"/>
              <a:chExt cx="1454311" cy="2308324"/>
            </a:xfrm>
          </p:grpSpPr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EEE713D6-6A80-4E23-829A-190A9387744C}"/>
                  </a:ext>
                </a:extLst>
              </p:cNvPr>
              <p:cNvSpPr txBox="1"/>
              <p:nvPr/>
            </p:nvSpPr>
            <p:spPr>
              <a:xfrm>
                <a:off x="1106491" y="2937234"/>
                <a:ext cx="1331179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이산구조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  <a:p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선형대수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R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언어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C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언어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C++</a:t>
                </a:r>
              </a:p>
              <a:p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파이썬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  <a:p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자료구조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  <a:p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알고리즘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  <a:p>
                <a:r>
                  <a:rPr lang="ko-KR" altLang="en-US" sz="12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논리설계및실험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  <a:p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컴퓨터구조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  <a:p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데이터베이스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VR/AR/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게임제작</a:t>
                </a: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EEE713D6-6A80-4E23-829A-190A9387744C}"/>
                  </a:ext>
                </a:extLst>
              </p:cNvPr>
              <p:cNvSpPr txBox="1"/>
              <p:nvPr/>
            </p:nvSpPr>
            <p:spPr>
              <a:xfrm>
                <a:off x="1128679" y="3154376"/>
                <a:ext cx="1432123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EEE713D6-6A80-4E23-829A-190A9387744C}"/>
                  </a:ext>
                </a:extLst>
              </p:cNvPr>
              <p:cNvSpPr txBox="1"/>
              <p:nvPr/>
            </p:nvSpPr>
            <p:spPr>
              <a:xfrm>
                <a:off x="1130943" y="3374890"/>
                <a:ext cx="1282277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EEE713D6-6A80-4E23-829A-190A9387744C}"/>
                </a:ext>
              </a:extLst>
            </p:cNvPr>
            <p:cNvSpPr txBox="1"/>
            <p:nvPr/>
          </p:nvSpPr>
          <p:spPr>
            <a:xfrm>
              <a:off x="5199261" y="4309188"/>
              <a:ext cx="161624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웹프로그래밍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웹서버구축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데이터베이스시스템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운영체제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인공지능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  <a:p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캡스톤디자인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8484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B3F9EF3-0CD7-BF45-A62B-CCE747692D8B}"/>
              </a:ext>
            </a:extLst>
          </p:cNvPr>
          <p:cNvSpPr/>
          <p:nvPr/>
        </p:nvSpPr>
        <p:spPr>
          <a:xfrm>
            <a:off x="225059" y="259482"/>
            <a:ext cx="9670430" cy="64265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463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23DFFFF-8D2D-4283-972F-D56BB7E15D45}"/>
              </a:ext>
            </a:extLst>
          </p:cNvPr>
          <p:cNvGrpSpPr/>
          <p:nvPr/>
        </p:nvGrpSpPr>
        <p:grpSpPr>
          <a:xfrm>
            <a:off x="351449" y="452819"/>
            <a:ext cx="2836739" cy="642375"/>
            <a:chOff x="351449" y="452819"/>
            <a:chExt cx="2836739" cy="64237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8B0DFB2-A94A-4FC2-B63B-4E888CF56106}"/>
                </a:ext>
              </a:extLst>
            </p:cNvPr>
            <p:cNvSpPr txBox="1"/>
            <p:nvPr/>
          </p:nvSpPr>
          <p:spPr>
            <a:xfrm>
              <a:off x="463182" y="864362"/>
              <a:ext cx="128227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accent3">
                      <a:lumMod val="7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인적사항</a:t>
              </a:r>
              <a:endParaRPr lang="ko-KR" altLang="en-US" sz="700" dirty="0">
                <a:solidFill>
                  <a:schemeClr val="accent3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156B9E7-7D28-4192-9C5B-8D9FD35A790C}"/>
                </a:ext>
              </a:extLst>
            </p:cNvPr>
            <p:cNvSpPr txBox="1"/>
            <p:nvPr/>
          </p:nvSpPr>
          <p:spPr>
            <a:xfrm>
              <a:off x="1164070" y="864362"/>
              <a:ext cx="83016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accent3">
                      <a:lumMod val="7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이수 과목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367887D-C509-407A-8051-E8DFFE71EB53}"/>
                </a:ext>
              </a:extLst>
            </p:cNvPr>
            <p:cNvSpPr txBox="1"/>
            <p:nvPr/>
          </p:nvSpPr>
          <p:spPr>
            <a:xfrm>
              <a:off x="1881749" y="846723"/>
              <a:ext cx="128227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PROJECTS</a:t>
              </a:r>
              <a:endParaRPr lang="ko-KR" altLang="en-US" sz="900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E726CB8-2F4E-46E7-9682-5727ED496137}"/>
                </a:ext>
              </a:extLst>
            </p:cNvPr>
            <p:cNvSpPr txBox="1"/>
            <p:nvPr/>
          </p:nvSpPr>
          <p:spPr>
            <a:xfrm>
              <a:off x="351449" y="452819"/>
              <a:ext cx="28367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 </a:t>
              </a:r>
              <a:r>
                <a:rPr lang="en-US" altLang="ko-KR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[PORTFOLIO] </a:t>
              </a:r>
              <a:r>
                <a:rPr lang="ko-KR" altLang="en-US" b="1" dirty="0" err="1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곽영주</a:t>
              </a:r>
              <a:endParaRPr lang="ko-KR" altLang="en-US" sz="1000" b="1" dirty="0">
                <a:solidFill>
                  <a:srgbClr val="EC8A6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426551" y="1409613"/>
            <a:ext cx="3969884" cy="4603255"/>
            <a:chOff x="426551" y="1409613"/>
            <a:chExt cx="3969884" cy="460325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B28E24-544C-4B74-8F2C-E7F4BBBAC81A}"/>
                </a:ext>
              </a:extLst>
            </p:cNvPr>
            <p:cNvSpPr txBox="1"/>
            <p:nvPr/>
          </p:nvSpPr>
          <p:spPr>
            <a:xfrm>
              <a:off x="426551" y="1409613"/>
              <a:ext cx="35167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>
                  <a:solidFill>
                    <a:srgbClr val="EC8A62"/>
                  </a:solidFill>
                  <a:latin typeface="+mn-ea"/>
                </a:rPr>
                <a:t>교통사고 통계 웹</a:t>
              </a:r>
              <a:endParaRPr lang="en-US" altLang="ko-KR" sz="2400" b="1" dirty="0">
                <a:solidFill>
                  <a:srgbClr val="EC8A62"/>
                </a:solidFill>
                <a:latin typeface="+mn-ea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7742B75-B8B9-487E-B3B8-E5FF3049E6A0}"/>
                </a:ext>
              </a:extLst>
            </p:cNvPr>
            <p:cNvCxnSpPr>
              <a:cxnSpLocks/>
            </p:cNvCxnSpPr>
            <p:nvPr/>
          </p:nvCxnSpPr>
          <p:spPr>
            <a:xfrm>
              <a:off x="426551" y="1790947"/>
              <a:ext cx="3969884" cy="0"/>
            </a:xfrm>
            <a:prstGeom prst="line">
              <a:avLst/>
            </a:prstGeom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5A93B81-963B-4091-95FB-B36DA186F55D}"/>
                </a:ext>
              </a:extLst>
            </p:cNvPr>
            <p:cNvSpPr txBox="1"/>
            <p:nvPr/>
          </p:nvSpPr>
          <p:spPr>
            <a:xfrm>
              <a:off x="654507" y="2152711"/>
              <a:ext cx="3405512" cy="333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>
                  <a:latin typeface="+mn-ea"/>
                </a:rPr>
                <a:t>사고 유형별로 사고건수</a:t>
              </a:r>
              <a:r>
                <a:rPr lang="en-US" altLang="ko-KR" sz="1200" dirty="0">
                  <a:latin typeface="+mn-ea"/>
                </a:rPr>
                <a:t>, </a:t>
              </a:r>
              <a:r>
                <a:rPr lang="ko-KR" altLang="en-US" sz="1200" dirty="0">
                  <a:latin typeface="+mn-ea"/>
                </a:rPr>
                <a:t>사망자</a:t>
              </a:r>
              <a:r>
                <a:rPr lang="en-US" altLang="ko-KR" sz="1200" dirty="0">
                  <a:latin typeface="+mn-ea"/>
                </a:rPr>
                <a:t>, </a:t>
              </a:r>
              <a:r>
                <a:rPr lang="ko-KR" altLang="en-US" sz="1200" dirty="0">
                  <a:latin typeface="+mn-ea"/>
                </a:rPr>
                <a:t>부상자 통계</a:t>
              </a:r>
              <a:endParaRPr lang="en-US" altLang="ko-KR" sz="1200" dirty="0">
                <a:latin typeface="+mn-ea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4180F67F-0724-4D66-A68F-0E73F2425794}"/>
                </a:ext>
              </a:extLst>
            </p:cNvPr>
            <p:cNvGrpSpPr/>
            <p:nvPr/>
          </p:nvGrpSpPr>
          <p:grpSpPr>
            <a:xfrm>
              <a:off x="558640" y="4981544"/>
              <a:ext cx="1508979" cy="503959"/>
              <a:chOff x="6657264" y="2669246"/>
              <a:chExt cx="1508979" cy="503959"/>
            </a:xfrm>
          </p:grpSpPr>
          <p:sp>
            <p:nvSpPr>
              <p:cNvPr id="66" name="삼각형 45">
                <a:extLst>
                  <a:ext uri="{FF2B5EF4-FFF2-40B4-BE49-F238E27FC236}">
                    <a16:creationId xmlns:a16="http://schemas.microsoft.com/office/drawing/2014/main" id="{81BA3A99-2E6D-4C45-9040-29385300940B}"/>
                  </a:ext>
                </a:extLst>
              </p:cNvPr>
              <p:cNvSpPr/>
              <p:nvPr/>
            </p:nvSpPr>
            <p:spPr>
              <a:xfrm rot="5400000">
                <a:off x="6652273" y="273079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FF7742DA-91A1-4A0F-BD46-EF234665869B}"/>
                  </a:ext>
                </a:extLst>
              </p:cNvPr>
              <p:cNvSpPr txBox="1"/>
              <p:nvPr/>
            </p:nvSpPr>
            <p:spPr>
              <a:xfrm>
                <a:off x="6812234" y="2669246"/>
                <a:ext cx="135400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200" b="1">
                    <a:latin typeface="+mn-ea"/>
                  </a:rPr>
                  <a:t>개발기간</a:t>
                </a:r>
                <a:endParaRPr kumimoji="1" lang="ko-KR" altLang="en-US" sz="1200" b="1" dirty="0">
                  <a:latin typeface="+mn-ea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2D945192-38BF-4D10-9B7B-47EF81C22699}"/>
                  </a:ext>
                </a:extLst>
              </p:cNvPr>
              <p:cNvSpPr txBox="1"/>
              <p:nvPr/>
            </p:nvSpPr>
            <p:spPr>
              <a:xfrm>
                <a:off x="6803284" y="2919289"/>
                <a:ext cx="527709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2</a:t>
                </a:r>
                <a:r>
                  <a:rPr kumimoji="1" lang="ko-KR" alt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개월</a:t>
                </a:r>
              </a:p>
            </p:txBody>
          </p:sp>
        </p:grpSp>
        <p:grpSp>
          <p:nvGrpSpPr>
            <p:cNvPr id="3" name="그룹 2"/>
            <p:cNvGrpSpPr/>
            <p:nvPr/>
          </p:nvGrpSpPr>
          <p:grpSpPr>
            <a:xfrm>
              <a:off x="560997" y="1947439"/>
              <a:ext cx="1508979" cy="307777"/>
              <a:chOff x="625163" y="1929686"/>
              <a:chExt cx="1508979" cy="307777"/>
            </a:xfrm>
          </p:grpSpPr>
          <p:sp>
            <p:nvSpPr>
              <p:cNvPr id="36" name="삼각형 45">
                <a:extLst>
                  <a:ext uri="{FF2B5EF4-FFF2-40B4-BE49-F238E27FC236}">
                    <a16:creationId xmlns:a16="http://schemas.microsoft.com/office/drawing/2014/main" id="{81BA3A99-2E6D-4C45-9040-29385300940B}"/>
                  </a:ext>
                </a:extLst>
              </p:cNvPr>
              <p:cNvSpPr/>
              <p:nvPr/>
            </p:nvSpPr>
            <p:spPr>
              <a:xfrm rot="5400000">
                <a:off x="620172" y="199123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FF7742DA-91A1-4A0F-BD46-EF234665869B}"/>
                  </a:ext>
                </a:extLst>
              </p:cNvPr>
              <p:cNvSpPr txBox="1"/>
              <p:nvPr/>
            </p:nvSpPr>
            <p:spPr>
              <a:xfrm>
                <a:off x="780133" y="1929686"/>
                <a:ext cx="135400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400" b="1">
                    <a:latin typeface="+mn-ea"/>
                  </a:rPr>
                  <a:t>기능</a:t>
                </a:r>
                <a:endParaRPr kumimoji="1" lang="ko-KR" altLang="en-US" sz="1400" b="1" dirty="0">
                  <a:latin typeface="+mn-ea"/>
                </a:endParaRP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F8354CD0-4592-469D-AC1E-60C691B7767C}"/>
                </a:ext>
              </a:extLst>
            </p:cNvPr>
            <p:cNvGrpSpPr/>
            <p:nvPr/>
          </p:nvGrpSpPr>
          <p:grpSpPr>
            <a:xfrm>
              <a:off x="555676" y="3397645"/>
              <a:ext cx="1508979" cy="261610"/>
              <a:chOff x="6657264" y="3368786"/>
              <a:chExt cx="1508979" cy="261610"/>
            </a:xfrm>
          </p:grpSpPr>
          <p:sp>
            <p:nvSpPr>
              <p:cNvPr id="146" name="삼각형 45">
                <a:extLst>
                  <a:ext uri="{FF2B5EF4-FFF2-40B4-BE49-F238E27FC236}">
                    <a16:creationId xmlns:a16="http://schemas.microsoft.com/office/drawing/2014/main" id="{D4316302-52B8-4D2D-8955-7220CC5E1169}"/>
                  </a:ext>
                </a:extLst>
              </p:cNvPr>
              <p:cNvSpPr/>
              <p:nvPr/>
            </p:nvSpPr>
            <p:spPr>
              <a:xfrm rot="5400000">
                <a:off x="6652273" y="343033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CB579934-064B-4677-90FE-D6A21BBA8A5C}"/>
                  </a:ext>
                </a:extLst>
              </p:cNvPr>
              <p:cNvSpPr txBox="1"/>
              <p:nvPr/>
            </p:nvSpPr>
            <p:spPr>
              <a:xfrm>
                <a:off x="6812234" y="3368786"/>
                <a:ext cx="13540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100" b="1" dirty="0">
                    <a:latin typeface="+mn-ea"/>
                  </a:rPr>
                  <a:t>SKILLS / IDE</a:t>
                </a:r>
                <a:endParaRPr kumimoji="1" lang="ko-KR" altLang="en-US" sz="1100" b="1" dirty="0">
                  <a:latin typeface="+mn-ea"/>
                </a:endParaRP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4180F67F-0724-4D66-A68F-0E73F2425794}"/>
                </a:ext>
              </a:extLst>
            </p:cNvPr>
            <p:cNvGrpSpPr/>
            <p:nvPr/>
          </p:nvGrpSpPr>
          <p:grpSpPr>
            <a:xfrm>
              <a:off x="558640" y="5500276"/>
              <a:ext cx="1508979" cy="512592"/>
              <a:chOff x="6657264" y="2669246"/>
              <a:chExt cx="1508979" cy="512592"/>
            </a:xfrm>
          </p:grpSpPr>
          <p:sp>
            <p:nvSpPr>
              <p:cNvPr id="44" name="삼각형 45">
                <a:extLst>
                  <a:ext uri="{FF2B5EF4-FFF2-40B4-BE49-F238E27FC236}">
                    <a16:creationId xmlns:a16="http://schemas.microsoft.com/office/drawing/2014/main" id="{81BA3A99-2E6D-4C45-9040-29385300940B}"/>
                  </a:ext>
                </a:extLst>
              </p:cNvPr>
              <p:cNvSpPr/>
              <p:nvPr/>
            </p:nvSpPr>
            <p:spPr>
              <a:xfrm rot="5400000">
                <a:off x="6652273" y="273079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FF7742DA-91A1-4A0F-BD46-EF234665869B}"/>
                  </a:ext>
                </a:extLst>
              </p:cNvPr>
              <p:cNvSpPr txBox="1"/>
              <p:nvPr/>
            </p:nvSpPr>
            <p:spPr>
              <a:xfrm>
                <a:off x="6812234" y="2669246"/>
                <a:ext cx="135400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200" b="1">
                    <a:latin typeface="+mn-ea"/>
                  </a:rPr>
                  <a:t>참여인원</a:t>
                </a:r>
                <a:endParaRPr kumimoji="1" lang="ko-KR" altLang="en-US" sz="1200" b="1" dirty="0">
                  <a:latin typeface="+mn-ea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D945192-38BF-4D10-9B7B-47EF81C22699}"/>
                  </a:ext>
                </a:extLst>
              </p:cNvPr>
              <p:cNvSpPr txBox="1"/>
              <p:nvPr/>
            </p:nvSpPr>
            <p:spPr>
              <a:xfrm>
                <a:off x="6791284" y="2927922"/>
                <a:ext cx="393056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1</a:t>
                </a:r>
                <a:r>
                  <a:rPr kumimoji="1" lang="ko-KR" alt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명</a:t>
                </a:r>
              </a:p>
            </p:txBody>
          </p: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4180F67F-0724-4D66-A68F-0E73F2425794}"/>
                </a:ext>
              </a:extLst>
            </p:cNvPr>
            <p:cNvGrpSpPr/>
            <p:nvPr/>
          </p:nvGrpSpPr>
          <p:grpSpPr>
            <a:xfrm>
              <a:off x="558640" y="2850094"/>
              <a:ext cx="2606595" cy="514876"/>
              <a:chOff x="6657264" y="2669246"/>
              <a:chExt cx="2606595" cy="514876"/>
            </a:xfrm>
          </p:grpSpPr>
          <p:sp>
            <p:nvSpPr>
              <p:cNvPr id="48" name="삼각형 45">
                <a:extLst>
                  <a:ext uri="{FF2B5EF4-FFF2-40B4-BE49-F238E27FC236}">
                    <a16:creationId xmlns:a16="http://schemas.microsoft.com/office/drawing/2014/main" id="{81BA3A99-2E6D-4C45-9040-29385300940B}"/>
                  </a:ext>
                </a:extLst>
              </p:cNvPr>
              <p:cNvSpPr/>
              <p:nvPr/>
            </p:nvSpPr>
            <p:spPr>
              <a:xfrm rot="5400000">
                <a:off x="6652273" y="273079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F7742DA-91A1-4A0F-BD46-EF234665869B}"/>
                  </a:ext>
                </a:extLst>
              </p:cNvPr>
              <p:cNvSpPr txBox="1"/>
              <p:nvPr/>
            </p:nvSpPr>
            <p:spPr>
              <a:xfrm>
                <a:off x="6812234" y="2669246"/>
                <a:ext cx="135400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200" b="1">
                    <a:latin typeface="+mn-ea"/>
                  </a:rPr>
                  <a:t>내가 맡은 분야</a:t>
                </a:r>
                <a:endParaRPr kumimoji="1" lang="ko-KR" altLang="en-US" sz="1200" b="1" dirty="0">
                  <a:latin typeface="+mn-ea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2D945192-38BF-4D10-9B7B-47EF81C22699}"/>
                  </a:ext>
                </a:extLst>
              </p:cNvPr>
              <p:cNvSpPr txBox="1"/>
              <p:nvPr/>
            </p:nvSpPr>
            <p:spPr>
              <a:xfrm>
                <a:off x="6828577" y="2930206"/>
                <a:ext cx="2435282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디자인</a:t>
                </a:r>
                <a:r>
                  <a:rPr kumimoji="1" lang="en-US" altLang="ko-KR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, </a:t>
                </a:r>
                <a:r>
                  <a:rPr kumimoji="1" lang="ko-KR" alt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퍼블리싱</a:t>
                </a:r>
                <a:r>
                  <a:rPr kumimoji="1" lang="en-US" altLang="ko-KR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,</a:t>
                </a:r>
                <a:r>
                  <a:rPr kumimoji="1" lang="ko-KR" alt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 </a:t>
                </a:r>
                <a:r>
                  <a:rPr kumimoji="1" lang="ko-KR" altLang="en-US" sz="105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프론트엔드</a:t>
                </a:r>
                <a:r>
                  <a:rPr kumimoji="1" lang="en-US" altLang="ko-KR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, </a:t>
                </a:r>
                <a:r>
                  <a:rPr kumimoji="1" lang="ko-KR" altLang="en-US" sz="105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백엔드</a:t>
                </a:r>
                <a:endParaRPr kumimoji="1"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4180F67F-0724-4D66-A68F-0E73F2425794}"/>
                </a:ext>
              </a:extLst>
            </p:cNvPr>
            <p:cNvGrpSpPr/>
            <p:nvPr/>
          </p:nvGrpSpPr>
          <p:grpSpPr>
            <a:xfrm>
              <a:off x="553478" y="4359605"/>
              <a:ext cx="2985259" cy="665541"/>
              <a:chOff x="6657264" y="2669246"/>
              <a:chExt cx="2985259" cy="665541"/>
            </a:xfrm>
          </p:grpSpPr>
          <p:sp>
            <p:nvSpPr>
              <p:cNvPr id="52" name="삼각형 45">
                <a:extLst>
                  <a:ext uri="{FF2B5EF4-FFF2-40B4-BE49-F238E27FC236}">
                    <a16:creationId xmlns:a16="http://schemas.microsoft.com/office/drawing/2014/main" id="{81BA3A99-2E6D-4C45-9040-29385300940B}"/>
                  </a:ext>
                </a:extLst>
              </p:cNvPr>
              <p:cNvSpPr/>
              <p:nvPr/>
            </p:nvSpPr>
            <p:spPr>
              <a:xfrm rot="5400000">
                <a:off x="6652273" y="273079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FF7742DA-91A1-4A0F-BD46-EF234665869B}"/>
                  </a:ext>
                </a:extLst>
              </p:cNvPr>
              <p:cNvSpPr txBox="1"/>
              <p:nvPr/>
            </p:nvSpPr>
            <p:spPr>
              <a:xfrm>
                <a:off x="6812234" y="2669246"/>
                <a:ext cx="135400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200" b="1">
                    <a:latin typeface="+mn-ea"/>
                  </a:rPr>
                  <a:t>차별성</a:t>
                </a:r>
                <a:endParaRPr kumimoji="1" lang="ko-KR" altLang="en-US" sz="1200" b="1" dirty="0">
                  <a:latin typeface="+mn-ea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D945192-38BF-4D10-9B7B-47EF81C22699}"/>
                  </a:ext>
                </a:extLst>
              </p:cNvPr>
              <p:cNvSpPr txBox="1"/>
              <p:nvPr/>
            </p:nvSpPr>
            <p:spPr>
              <a:xfrm>
                <a:off x="6803284" y="2919289"/>
                <a:ext cx="2839239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쉽게 통계 자료를 볼 수 있게 그래프로 표현</a:t>
                </a:r>
                <a:r>
                  <a:rPr kumimoji="1" lang="en-US" altLang="ko-KR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,</a:t>
                </a:r>
              </a:p>
              <a:p>
                <a:r>
                  <a:rPr kumimoji="1" lang="ko-KR" alt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복잡하지 않은 </a:t>
                </a:r>
                <a:r>
                  <a:rPr kumimoji="1" lang="en-US" altLang="ko-KR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UI </a:t>
                </a:r>
                <a:r>
                  <a:rPr kumimoji="1" lang="ko-KR" alt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설계</a:t>
                </a:r>
                <a:endParaRPr kumimoji="1" lang="en-US" altLang="ko-KR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endParaRPr>
              </a:p>
            </p:txBody>
          </p:sp>
        </p:grp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2D945192-38BF-4D10-9B7B-47EF81C22699}"/>
              </a:ext>
            </a:extLst>
          </p:cNvPr>
          <p:cNvSpPr txBox="1"/>
          <p:nvPr/>
        </p:nvSpPr>
        <p:spPr>
          <a:xfrm>
            <a:off x="729953" y="6283462"/>
            <a:ext cx="1847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4825883" y="1396818"/>
            <a:ext cx="4809606" cy="5162823"/>
            <a:chOff x="4825883" y="1396818"/>
            <a:chExt cx="4809606" cy="5162823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93B28E24-544C-4B74-8F2C-E7F4BBBAC81A}"/>
                </a:ext>
              </a:extLst>
            </p:cNvPr>
            <p:cNvSpPr txBox="1"/>
            <p:nvPr/>
          </p:nvSpPr>
          <p:spPr>
            <a:xfrm>
              <a:off x="4825883" y="1396818"/>
              <a:ext cx="48096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>
                  <a:solidFill>
                    <a:srgbClr val="EC8A62"/>
                  </a:solidFill>
                  <a:latin typeface="+mn-ea"/>
                </a:rPr>
                <a:t>춘천 여행지 가이드 웹</a:t>
              </a:r>
              <a:endParaRPr lang="en-US" altLang="ko-KR" sz="2400" b="1" dirty="0">
                <a:solidFill>
                  <a:srgbClr val="EC8A62"/>
                </a:solidFill>
                <a:latin typeface="+mn-ea"/>
              </a:endParaRPr>
            </a:p>
          </p:txBody>
        </p:sp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id="{97742B75-B8B9-487E-B3B8-E5FF3049E6A0}"/>
                </a:ext>
              </a:extLst>
            </p:cNvPr>
            <p:cNvCxnSpPr>
              <a:cxnSpLocks/>
            </p:cNvCxnSpPr>
            <p:nvPr/>
          </p:nvCxnSpPr>
          <p:spPr>
            <a:xfrm>
              <a:off x="4892386" y="1778152"/>
              <a:ext cx="3969884" cy="0"/>
            </a:xfrm>
            <a:prstGeom prst="line">
              <a:avLst/>
            </a:prstGeom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5A93B81-963B-4091-95FB-B36DA186F55D}"/>
                </a:ext>
              </a:extLst>
            </p:cNvPr>
            <p:cNvSpPr txBox="1"/>
            <p:nvPr/>
          </p:nvSpPr>
          <p:spPr>
            <a:xfrm>
              <a:off x="5120342" y="2156542"/>
              <a:ext cx="4126148" cy="333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>
                  <a:latin typeface="+mn-ea"/>
                </a:rPr>
                <a:t>여행지 경로 안내 및 </a:t>
              </a:r>
              <a:r>
                <a:rPr lang="en-US" altLang="ko-KR" sz="1200" dirty="0">
                  <a:latin typeface="+mn-ea"/>
                </a:rPr>
                <a:t>360</a:t>
              </a:r>
              <a:r>
                <a:rPr lang="ko-KR" altLang="en-US" sz="1200" dirty="0">
                  <a:latin typeface="+mn-ea"/>
                </a:rPr>
                <a:t>도 여행지 </a:t>
              </a:r>
              <a:r>
                <a:rPr lang="en-US" altLang="ko-KR" sz="1200" dirty="0">
                  <a:latin typeface="+mn-ea"/>
                </a:rPr>
                <a:t>View</a:t>
              </a:r>
            </a:p>
          </p:txBody>
        </p: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4180F67F-0724-4D66-A68F-0E73F2425794}"/>
                </a:ext>
              </a:extLst>
            </p:cNvPr>
            <p:cNvGrpSpPr/>
            <p:nvPr/>
          </p:nvGrpSpPr>
          <p:grpSpPr>
            <a:xfrm>
              <a:off x="5024475" y="5043566"/>
              <a:ext cx="1508979" cy="503959"/>
              <a:chOff x="6657264" y="2669246"/>
              <a:chExt cx="1508979" cy="503959"/>
            </a:xfrm>
          </p:grpSpPr>
          <p:sp>
            <p:nvSpPr>
              <p:cNvPr id="121" name="삼각형 45">
                <a:extLst>
                  <a:ext uri="{FF2B5EF4-FFF2-40B4-BE49-F238E27FC236}">
                    <a16:creationId xmlns:a16="http://schemas.microsoft.com/office/drawing/2014/main" id="{81BA3A99-2E6D-4C45-9040-29385300940B}"/>
                  </a:ext>
                </a:extLst>
              </p:cNvPr>
              <p:cNvSpPr/>
              <p:nvPr/>
            </p:nvSpPr>
            <p:spPr>
              <a:xfrm rot="5400000">
                <a:off x="6652273" y="273079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FF7742DA-91A1-4A0F-BD46-EF234665869B}"/>
                  </a:ext>
                </a:extLst>
              </p:cNvPr>
              <p:cNvSpPr txBox="1"/>
              <p:nvPr/>
            </p:nvSpPr>
            <p:spPr>
              <a:xfrm>
                <a:off x="6812234" y="2669246"/>
                <a:ext cx="135400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200" b="1">
                    <a:latin typeface="+mn-ea"/>
                  </a:rPr>
                  <a:t>개발기간</a:t>
                </a:r>
                <a:endParaRPr kumimoji="1" lang="ko-KR" altLang="en-US" sz="1200" b="1" dirty="0">
                  <a:latin typeface="+mn-ea"/>
                </a:endParaRP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2D945192-38BF-4D10-9B7B-47EF81C22699}"/>
                  </a:ext>
                </a:extLst>
              </p:cNvPr>
              <p:cNvSpPr txBox="1"/>
              <p:nvPr/>
            </p:nvSpPr>
            <p:spPr>
              <a:xfrm>
                <a:off x="6803284" y="2919289"/>
                <a:ext cx="527709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4</a:t>
                </a:r>
                <a:r>
                  <a:rPr kumimoji="1" lang="ko-KR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개월</a:t>
                </a:r>
                <a:endParaRPr kumimoji="1"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97" name="그룹 96"/>
            <p:cNvGrpSpPr/>
            <p:nvPr/>
          </p:nvGrpSpPr>
          <p:grpSpPr>
            <a:xfrm>
              <a:off x="5026832" y="1934644"/>
              <a:ext cx="1508979" cy="307777"/>
              <a:chOff x="625163" y="1929686"/>
              <a:chExt cx="1508979" cy="307777"/>
            </a:xfrm>
          </p:grpSpPr>
          <p:sp>
            <p:nvSpPr>
              <p:cNvPr id="117" name="삼각형 45">
                <a:extLst>
                  <a:ext uri="{FF2B5EF4-FFF2-40B4-BE49-F238E27FC236}">
                    <a16:creationId xmlns:a16="http://schemas.microsoft.com/office/drawing/2014/main" id="{81BA3A99-2E6D-4C45-9040-29385300940B}"/>
                  </a:ext>
                </a:extLst>
              </p:cNvPr>
              <p:cNvSpPr/>
              <p:nvPr/>
            </p:nvSpPr>
            <p:spPr>
              <a:xfrm rot="5400000">
                <a:off x="620172" y="199123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FF7742DA-91A1-4A0F-BD46-EF234665869B}"/>
                  </a:ext>
                </a:extLst>
              </p:cNvPr>
              <p:cNvSpPr txBox="1"/>
              <p:nvPr/>
            </p:nvSpPr>
            <p:spPr>
              <a:xfrm>
                <a:off x="780133" y="1929686"/>
                <a:ext cx="135400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400" b="1">
                    <a:latin typeface="+mn-ea"/>
                  </a:rPr>
                  <a:t>기능</a:t>
                </a:r>
                <a:endParaRPr kumimoji="1" lang="ko-KR" altLang="en-US" sz="1400" b="1" dirty="0">
                  <a:latin typeface="+mn-ea"/>
                </a:endParaRPr>
              </a:p>
            </p:txBody>
          </p:sp>
        </p:grpSp>
        <p:grpSp>
          <p:nvGrpSpPr>
            <p:cNvPr id="111" name="그룹 110">
              <a:extLst>
                <a:ext uri="{FF2B5EF4-FFF2-40B4-BE49-F238E27FC236}">
                  <a16:creationId xmlns:a16="http://schemas.microsoft.com/office/drawing/2014/main" id="{F8354CD0-4592-469D-AC1E-60C691B7767C}"/>
                </a:ext>
              </a:extLst>
            </p:cNvPr>
            <p:cNvGrpSpPr/>
            <p:nvPr/>
          </p:nvGrpSpPr>
          <p:grpSpPr>
            <a:xfrm>
              <a:off x="5021511" y="3384850"/>
              <a:ext cx="1508979" cy="261610"/>
              <a:chOff x="6657264" y="3368786"/>
              <a:chExt cx="1508979" cy="261610"/>
            </a:xfrm>
          </p:grpSpPr>
          <p:sp>
            <p:nvSpPr>
              <p:cNvPr id="115" name="삼각형 45">
                <a:extLst>
                  <a:ext uri="{FF2B5EF4-FFF2-40B4-BE49-F238E27FC236}">
                    <a16:creationId xmlns:a16="http://schemas.microsoft.com/office/drawing/2014/main" id="{D4316302-52B8-4D2D-8955-7220CC5E1169}"/>
                  </a:ext>
                </a:extLst>
              </p:cNvPr>
              <p:cNvSpPr/>
              <p:nvPr/>
            </p:nvSpPr>
            <p:spPr>
              <a:xfrm rot="5400000">
                <a:off x="6652273" y="343033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CB579934-064B-4677-90FE-D6A21BBA8A5C}"/>
                  </a:ext>
                </a:extLst>
              </p:cNvPr>
              <p:cNvSpPr txBox="1"/>
              <p:nvPr/>
            </p:nvSpPr>
            <p:spPr>
              <a:xfrm>
                <a:off x="6812234" y="3368786"/>
                <a:ext cx="135400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100" b="1" dirty="0">
                    <a:latin typeface="+mn-ea"/>
                  </a:rPr>
                  <a:t>SKILLS / IDE</a:t>
                </a:r>
                <a:endParaRPr kumimoji="1" lang="ko-KR" altLang="en-US" sz="1100" b="1" dirty="0">
                  <a:latin typeface="+mn-ea"/>
                </a:endParaRPr>
              </a:p>
            </p:txBody>
          </p:sp>
        </p:grpSp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4180F67F-0724-4D66-A68F-0E73F2425794}"/>
                </a:ext>
              </a:extLst>
            </p:cNvPr>
            <p:cNvGrpSpPr/>
            <p:nvPr/>
          </p:nvGrpSpPr>
          <p:grpSpPr>
            <a:xfrm>
              <a:off x="5024475" y="5562298"/>
              <a:ext cx="1508979" cy="512592"/>
              <a:chOff x="6657264" y="2669246"/>
              <a:chExt cx="1508979" cy="512592"/>
            </a:xfrm>
          </p:grpSpPr>
          <p:sp>
            <p:nvSpPr>
              <p:cNvPr id="108" name="삼각형 45">
                <a:extLst>
                  <a:ext uri="{FF2B5EF4-FFF2-40B4-BE49-F238E27FC236}">
                    <a16:creationId xmlns:a16="http://schemas.microsoft.com/office/drawing/2014/main" id="{81BA3A99-2E6D-4C45-9040-29385300940B}"/>
                  </a:ext>
                </a:extLst>
              </p:cNvPr>
              <p:cNvSpPr/>
              <p:nvPr/>
            </p:nvSpPr>
            <p:spPr>
              <a:xfrm rot="5400000">
                <a:off x="6652273" y="273079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FF7742DA-91A1-4A0F-BD46-EF234665869B}"/>
                  </a:ext>
                </a:extLst>
              </p:cNvPr>
              <p:cNvSpPr txBox="1"/>
              <p:nvPr/>
            </p:nvSpPr>
            <p:spPr>
              <a:xfrm>
                <a:off x="6812234" y="2669246"/>
                <a:ext cx="135400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200" b="1">
                    <a:latin typeface="+mn-ea"/>
                  </a:rPr>
                  <a:t>참여인원</a:t>
                </a:r>
                <a:endParaRPr kumimoji="1" lang="ko-KR" altLang="en-US" sz="1200" b="1" dirty="0">
                  <a:latin typeface="+mn-ea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2D945192-38BF-4D10-9B7B-47EF81C22699}"/>
                  </a:ext>
                </a:extLst>
              </p:cNvPr>
              <p:cNvSpPr txBox="1"/>
              <p:nvPr/>
            </p:nvSpPr>
            <p:spPr>
              <a:xfrm>
                <a:off x="6791284" y="2927922"/>
                <a:ext cx="393056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3</a:t>
                </a:r>
                <a:r>
                  <a:rPr kumimoji="1" lang="ko-KR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명</a:t>
                </a:r>
                <a:endParaRPr kumimoji="1"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4180F67F-0724-4D66-A68F-0E73F2425794}"/>
                </a:ext>
              </a:extLst>
            </p:cNvPr>
            <p:cNvGrpSpPr/>
            <p:nvPr/>
          </p:nvGrpSpPr>
          <p:grpSpPr>
            <a:xfrm>
              <a:off x="5024475" y="2837299"/>
              <a:ext cx="1934937" cy="514876"/>
              <a:chOff x="6657264" y="2669246"/>
              <a:chExt cx="1934937" cy="514876"/>
            </a:xfrm>
          </p:grpSpPr>
          <p:sp>
            <p:nvSpPr>
              <p:cNvPr id="105" name="삼각형 45">
                <a:extLst>
                  <a:ext uri="{FF2B5EF4-FFF2-40B4-BE49-F238E27FC236}">
                    <a16:creationId xmlns:a16="http://schemas.microsoft.com/office/drawing/2014/main" id="{81BA3A99-2E6D-4C45-9040-29385300940B}"/>
                  </a:ext>
                </a:extLst>
              </p:cNvPr>
              <p:cNvSpPr/>
              <p:nvPr/>
            </p:nvSpPr>
            <p:spPr>
              <a:xfrm rot="5400000">
                <a:off x="6652273" y="273079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FF7742DA-91A1-4A0F-BD46-EF234665869B}"/>
                  </a:ext>
                </a:extLst>
              </p:cNvPr>
              <p:cNvSpPr txBox="1"/>
              <p:nvPr/>
            </p:nvSpPr>
            <p:spPr>
              <a:xfrm>
                <a:off x="6812234" y="2669246"/>
                <a:ext cx="135400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200" b="1">
                    <a:latin typeface="+mn-ea"/>
                  </a:rPr>
                  <a:t>내가 맡은 분야</a:t>
                </a:r>
                <a:endParaRPr kumimoji="1" lang="ko-KR" altLang="en-US" sz="1200" b="1" dirty="0">
                  <a:latin typeface="+mn-ea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2D945192-38BF-4D10-9B7B-47EF81C22699}"/>
                  </a:ext>
                </a:extLst>
              </p:cNvPr>
              <p:cNvSpPr txBox="1"/>
              <p:nvPr/>
            </p:nvSpPr>
            <p:spPr>
              <a:xfrm>
                <a:off x="6828577" y="2930206"/>
                <a:ext cx="1763624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Map</a:t>
                </a:r>
                <a:r>
                  <a:rPr kumimoji="1" lang="ko-KR" alt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 구현 </a:t>
                </a:r>
                <a:r>
                  <a:rPr kumimoji="1" lang="en-US" altLang="ko-KR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(</a:t>
                </a:r>
                <a:r>
                  <a:rPr kumimoji="1" lang="ko-KR" alt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오픈소스 활용</a:t>
                </a:r>
                <a:r>
                  <a:rPr kumimoji="1" lang="en-US" altLang="ko-KR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)</a:t>
                </a:r>
                <a:endParaRPr kumimoji="1" lang="ko-KR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4180F67F-0724-4D66-A68F-0E73F2425794}"/>
                </a:ext>
              </a:extLst>
            </p:cNvPr>
            <p:cNvGrpSpPr/>
            <p:nvPr/>
          </p:nvGrpSpPr>
          <p:grpSpPr>
            <a:xfrm>
              <a:off x="5019313" y="4346810"/>
              <a:ext cx="3995151" cy="503959"/>
              <a:chOff x="6657264" y="2669246"/>
              <a:chExt cx="3995151" cy="503959"/>
            </a:xfrm>
          </p:grpSpPr>
          <p:sp>
            <p:nvSpPr>
              <p:cNvPr id="102" name="삼각형 45">
                <a:extLst>
                  <a:ext uri="{FF2B5EF4-FFF2-40B4-BE49-F238E27FC236}">
                    <a16:creationId xmlns:a16="http://schemas.microsoft.com/office/drawing/2014/main" id="{81BA3A99-2E6D-4C45-9040-29385300940B}"/>
                  </a:ext>
                </a:extLst>
              </p:cNvPr>
              <p:cNvSpPr/>
              <p:nvPr/>
            </p:nvSpPr>
            <p:spPr>
              <a:xfrm rot="5400000">
                <a:off x="6652273" y="2730796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FF7742DA-91A1-4A0F-BD46-EF234665869B}"/>
                  </a:ext>
                </a:extLst>
              </p:cNvPr>
              <p:cNvSpPr txBox="1"/>
              <p:nvPr/>
            </p:nvSpPr>
            <p:spPr>
              <a:xfrm>
                <a:off x="6812234" y="2669246"/>
                <a:ext cx="135400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200" b="1">
                    <a:latin typeface="+mn-ea"/>
                  </a:rPr>
                  <a:t>차별성</a:t>
                </a:r>
                <a:endParaRPr kumimoji="1" lang="ko-KR" altLang="en-US" sz="1200" b="1" dirty="0">
                  <a:latin typeface="+mn-ea"/>
                </a:endParaRPr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2D945192-38BF-4D10-9B7B-47EF81C22699}"/>
                  </a:ext>
                </a:extLst>
              </p:cNvPr>
              <p:cNvSpPr txBox="1"/>
              <p:nvPr/>
            </p:nvSpPr>
            <p:spPr>
              <a:xfrm>
                <a:off x="6803284" y="2919289"/>
                <a:ext cx="384913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ea"/>
                  </a:rPr>
                  <a:t>기존 여행지 추천 사이트에 없는 여행지 경로 안내 기능 구현</a:t>
                </a:r>
              </a:p>
            </p:txBody>
          </p:sp>
        </p:grpSp>
        <p:grpSp>
          <p:nvGrpSpPr>
            <p:cNvPr id="6" name="그룹 5"/>
            <p:cNvGrpSpPr/>
            <p:nvPr/>
          </p:nvGrpSpPr>
          <p:grpSpPr>
            <a:xfrm>
              <a:off x="5021511" y="6079340"/>
              <a:ext cx="2511705" cy="480301"/>
              <a:chOff x="5021511" y="6079340"/>
              <a:chExt cx="2511705" cy="480301"/>
            </a:xfrm>
          </p:grpSpPr>
          <p:grpSp>
            <p:nvGrpSpPr>
              <p:cNvPr id="96" name="그룹 95">
                <a:extLst>
                  <a:ext uri="{FF2B5EF4-FFF2-40B4-BE49-F238E27FC236}">
                    <a16:creationId xmlns:a16="http://schemas.microsoft.com/office/drawing/2014/main" id="{17F3D77D-B63E-4FDA-B608-4F178AFBACC9}"/>
                  </a:ext>
                </a:extLst>
              </p:cNvPr>
              <p:cNvGrpSpPr/>
              <p:nvPr/>
            </p:nvGrpSpPr>
            <p:grpSpPr>
              <a:xfrm>
                <a:off x="5021511" y="6079340"/>
                <a:ext cx="1508979" cy="253916"/>
                <a:chOff x="6654694" y="4740005"/>
                <a:chExt cx="1508979" cy="253916"/>
              </a:xfrm>
            </p:grpSpPr>
            <p:sp>
              <p:nvSpPr>
                <p:cNvPr id="119" name="삼각형 45">
                  <a:extLst>
                    <a:ext uri="{FF2B5EF4-FFF2-40B4-BE49-F238E27FC236}">
                      <a16:creationId xmlns:a16="http://schemas.microsoft.com/office/drawing/2014/main" id="{079A80A8-5369-461E-B6E4-135C69EE1526}"/>
                    </a:ext>
                  </a:extLst>
                </p:cNvPr>
                <p:cNvSpPr/>
                <p:nvPr/>
              </p:nvSpPr>
              <p:spPr>
                <a:xfrm rot="5400000">
                  <a:off x="6649703" y="4801555"/>
                  <a:ext cx="133104" cy="123122"/>
                </a:xfrm>
                <a:prstGeom prst="triangle">
                  <a:avLst/>
                </a:prstGeom>
                <a:solidFill>
                  <a:srgbClr val="F4BA5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463">
                    <a:latin typeface="+mn-ea"/>
                  </a:endParaRPr>
                </a:p>
              </p:txBody>
            </p:sp>
            <p:sp>
              <p:nvSpPr>
                <p:cNvPr id="120" name="TextBox 119">
                  <a:extLst>
                    <a:ext uri="{FF2B5EF4-FFF2-40B4-BE49-F238E27FC236}">
                      <a16:creationId xmlns:a16="http://schemas.microsoft.com/office/drawing/2014/main" id="{2C68DE23-AD92-4A6A-9490-222E27A3994C}"/>
                    </a:ext>
                  </a:extLst>
                </p:cNvPr>
                <p:cNvSpPr txBox="1"/>
                <p:nvPr/>
              </p:nvSpPr>
              <p:spPr>
                <a:xfrm>
                  <a:off x="6809664" y="4740005"/>
                  <a:ext cx="1354009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ko-KR" sz="1050" b="1" dirty="0">
                      <a:latin typeface="+mn-ea"/>
                    </a:rPr>
                    <a:t>CODE(</a:t>
                  </a:r>
                  <a:r>
                    <a:rPr kumimoji="1" lang="en-US" altLang="ko-KR" sz="1050" b="1" dirty="0" err="1">
                      <a:latin typeface="+mn-ea"/>
                    </a:rPr>
                    <a:t>Github</a:t>
                  </a:r>
                  <a:r>
                    <a:rPr kumimoji="1" lang="en-US" altLang="ko-KR" sz="1050" b="1" dirty="0">
                      <a:latin typeface="+mn-ea"/>
                    </a:rPr>
                    <a:t> URL)</a:t>
                  </a:r>
                  <a:endParaRPr kumimoji="1" lang="ko-KR" altLang="en-US" sz="1050" b="1" dirty="0">
                    <a:latin typeface="+mn-ea"/>
                  </a:endParaRPr>
                </a:p>
              </p:txBody>
            </p:sp>
          </p:grpSp>
          <p:sp>
            <p:nvSpPr>
              <p:cNvPr id="75" name="TextBox 74">
                <a:hlinkClick r:id="rId2"/>
                <a:extLst>
                  <a:ext uri="{FF2B5EF4-FFF2-40B4-BE49-F238E27FC236}">
                    <a16:creationId xmlns:a16="http://schemas.microsoft.com/office/drawing/2014/main" id="{2D945192-38BF-4D10-9B7B-47EF81C22699}"/>
                  </a:ext>
                </a:extLst>
              </p:cNvPr>
              <p:cNvSpPr txBox="1"/>
              <p:nvPr/>
            </p:nvSpPr>
            <p:spPr>
              <a:xfrm>
                <a:off x="5176481" y="6256160"/>
                <a:ext cx="2356735" cy="3034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050" dirty="0">
                    <a:latin typeface="+mn-ea"/>
                    <a:hlinkClick r:id="rId3"/>
                  </a:rPr>
                  <a:t>https://github.com/icekwak/traveler</a:t>
                </a:r>
                <a:endParaRPr lang="en-US" altLang="ko-KR" sz="1050" dirty="0">
                  <a:latin typeface="+mn-ea"/>
                </a:endParaRPr>
              </a:p>
            </p:txBody>
          </p:sp>
        </p:grpSp>
      </p:grpSp>
      <p:grpSp>
        <p:nvGrpSpPr>
          <p:cNvPr id="79" name="그룹 78"/>
          <p:cNvGrpSpPr/>
          <p:nvPr/>
        </p:nvGrpSpPr>
        <p:grpSpPr>
          <a:xfrm>
            <a:off x="560997" y="6047869"/>
            <a:ext cx="3463889" cy="480301"/>
            <a:chOff x="5021511" y="6079340"/>
            <a:chExt cx="3463889" cy="480301"/>
          </a:xfrm>
        </p:grpSpPr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17F3D77D-B63E-4FDA-B608-4F178AFBACC9}"/>
                </a:ext>
              </a:extLst>
            </p:cNvPr>
            <p:cNvGrpSpPr/>
            <p:nvPr/>
          </p:nvGrpSpPr>
          <p:grpSpPr>
            <a:xfrm>
              <a:off x="5021511" y="6079340"/>
              <a:ext cx="1508979" cy="253916"/>
              <a:chOff x="6654694" y="4740005"/>
              <a:chExt cx="1508979" cy="253916"/>
            </a:xfrm>
          </p:grpSpPr>
          <p:sp>
            <p:nvSpPr>
              <p:cNvPr id="82" name="삼각형 45">
                <a:extLst>
                  <a:ext uri="{FF2B5EF4-FFF2-40B4-BE49-F238E27FC236}">
                    <a16:creationId xmlns:a16="http://schemas.microsoft.com/office/drawing/2014/main" id="{079A80A8-5369-461E-B6E4-135C69EE1526}"/>
                  </a:ext>
                </a:extLst>
              </p:cNvPr>
              <p:cNvSpPr/>
              <p:nvPr/>
            </p:nvSpPr>
            <p:spPr>
              <a:xfrm rot="5400000">
                <a:off x="6649703" y="4801555"/>
                <a:ext cx="133104" cy="123122"/>
              </a:xfrm>
              <a:prstGeom prst="triangle">
                <a:avLst/>
              </a:prstGeom>
              <a:solidFill>
                <a:srgbClr val="F4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463">
                  <a:latin typeface="+mn-ea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2C68DE23-AD92-4A6A-9490-222E27A3994C}"/>
                  </a:ext>
                </a:extLst>
              </p:cNvPr>
              <p:cNvSpPr txBox="1"/>
              <p:nvPr/>
            </p:nvSpPr>
            <p:spPr>
              <a:xfrm>
                <a:off x="6809664" y="4740005"/>
                <a:ext cx="1354009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050" b="1" dirty="0">
                    <a:latin typeface="+mn-ea"/>
                  </a:rPr>
                  <a:t>CODE(</a:t>
                </a:r>
                <a:r>
                  <a:rPr kumimoji="1" lang="en-US" altLang="ko-KR" sz="1050" b="1" dirty="0" err="1">
                    <a:latin typeface="+mn-ea"/>
                  </a:rPr>
                  <a:t>Github</a:t>
                </a:r>
                <a:r>
                  <a:rPr kumimoji="1" lang="en-US" altLang="ko-KR" sz="1050" b="1" dirty="0">
                    <a:latin typeface="+mn-ea"/>
                  </a:rPr>
                  <a:t> URL)</a:t>
                </a:r>
                <a:endParaRPr kumimoji="1" lang="ko-KR" altLang="en-US" sz="1050" b="1" dirty="0">
                  <a:latin typeface="+mn-ea"/>
                </a:endParaRPr>
              </a:p>
            </p:txBody>
          </p:sp>
        </p:grpSp>
        <p:sp>
          <p:nvSpPr>
            <p:cNvPr id="81" name="TextBox 80">
              <a:hlinkClick r:id="rId2"/>
              <a:extLst>
                <a:ext uri="{FF2B5EF4-FFF2-40B4-BE49-F238E27FC236}">
                  <a16:creationId xmlns:a16="http://schemas.microsoft.com/office/drawing/2014/main" id="{2D945192-38BF-4D10-9B7B-47EF81C22699}"/>
                </a:ext>
              </a:extLst>
            </p:cNvPr>
            <p:cNvSpPr txBox="1"/>
            <p:nvPr/>
          </p:nvSpPr>
          <p:spPr>
            <a:xfrm>
              <a:off x="5176481" y="6256160"/>
              <a:ext cx="3308919" cy="30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dirty="0">
                  <a:latin typeface="+mn-ea"/>
                  <a:hlinkClick r:id="rId4"/>
                </a:rPr>
                <a:t>https://github.com/icekwak/trafficAccidentStatistics</a:t>
              </a:r>
              <a:endParaRPr lang="en-US" altLang="ko-KR" sz="1050" dirty="0">
                <a:latin typeface="+mn-ea"/>
              </a:endParaRPr>
            </a:p>
          </p:txBody>
        </p:sp>
      </p:grpSp>
      <p:pic>
        <p:nvPicPr>
          <p:cNvPr id="84" name="Picture 8" descr="Java에 대한 이미지 검색결과">
            <a:extLst>
              <a:ext uri="{FF2B5EF4-FFF2-40B4-BE49-F238E27FC236}">
                <a16:creationId xmlns:a16="http://schemas.microsoft.com/office/drawing/2014/main" id="{DBC26071-260D-45FB-82F5-93E3B62E3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27" y="3801253"/>
            <a:ext cx="232619" cy="37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4" descr="mysql – FUREWEB">
            <a:extLst>
              <a:ext uri="{FF2B5EF4-FFF2-40B4-BE49-F238E27FC236}">
                <a16:creationId xmlns:a16="http://schemas.microsoft.com/office/drawing/2014/main" id="{2D6F6879-D141-4338-92A8-F5DA515E6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372" y="3861872"/>
            <a:ext cx="409425" cy="29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2" descr="jsp logoì ëí ì´ë¯¸ì§ ê²ìê²°ê³¼">
            <a:extLst>
              <a:ext uri="{FF2B5EF4-FFF2-40B4-BE49-F238E27FC236}">
                <a16:creationId xmlns:a16="http://schemas.microsoft.com/office/drawing/2014/main" id="{5A394B7D-D1D4-461F-B6E4-F99BEF8075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212" y="3813580"/>
            <a:ext cx="363015" cy="37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그림 86">
            <a:extLst>
              <a:ext uri="{FF2B5EF4-FFF2-40B4-BE49-F238E27FC236}">
                <a16:creationId xmlns:a16="http://schemas.microsoft.com/office/drawing/2014/main" id="{05F25F1B-7CC7-4B53-9E71-BA2255B18D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84950" y="3801253"/>
            <a:ext cx="357169" cy="357169"/>
          </a:xfrm>
          <a:prstGeom prst="rect">
            <a:avLst/>
          </a:prstGeom>
        </p:spPr>
      </p:pic>
      <p:pic>
        <p:nvPicPr>
          <p:cNvPr id="88" name="그림 87">
            <a:extLst>
              <a:ext uri="{FF2B5EF4-FFF2-40B4-BE49-F238E27FC236}">
                <a16:creationId xmlns:a16="http://schemas.microsoft.com/office/drawing/2014/main" id="{1FC80C8F-3975-4E32-A7B7-9FA7795F9C0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07141" y="3795455"/>
            <a:ext cx="268679" cy="376886"/>
          </a:xfrm>
          <a:prstGeom prst="rect">
            <a:avLst/>
          </a:prstGeom>
        </p:spPr>
      </p:pic>
      <p:pic>
        <p:nvPicPr>
          <p:cNvPr id="89" name="그림 88">
            <a:extLst>
              <a:ext uri="{FF2B5EF4-FFF2-40B4-BE49-F238E27FC236}">
                <a16:creationId xmlns:a16="http://schemas.microsoft.com/office/drawing/2014/main" id="{54B60E4A-5F6B-40AA-B1F8-85021F0A04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02950" y="3801253"/>
            <a:ext cx="357169" cy="357169"/>
          </a:xfrm>
          <a:prstGeom prst="rect">
            <a:avLst/>
          </a:prstGeom>
        </p:spPr>
      </p:pic>
      <p:pic>
        <p:nvPicPr>
          <p:cNvPr id="90" name="그림 89">
            <a:extLst>
              <a:ext uri="{FF2B5EF4-FFF2-40B4-BE49-F238E27FC236}">
                <a16:creationId xmlns:a16="http://schemas.microsoft.com/office/drawing/2014/main" id="{CEDFF0D9-282C-4CE7-93C9-780C7596E6E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31375" y="3804507"/>
            <a:ext cx="380071" cy="380071"/>
          </a:xfrm>
          <a:prstGeom prst="rect">
            <a:avLst/>
          </a:prstGeom>
        </p:spPr>
      </p:pic>
      <p:pic>
        <p:nvPicPr>
          <p:cNvPr id="92" name="그림 91">
            <a:extLst>
              <a:ext uri="{FF2B5EF4-FFF2-40B4-BE49-F238E27FC236}">
                <a16:creationId xmlns:a16="http://schemas.microsoft.com/office/drawing/2014/main" id="{4FB0AE56-E307-4009-B86E-050F86C4E2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51843" y="3747978"/>
            <a:ext cx="357169" cy="357169"/>
          </a:xfrm>
          <a:prstGeom prst="rect">
            <a:avLst/>
          </a:prstGeom>
        </p:spPr>
      </p:pic>
      <p:pic>
        <p:nvPicPr>
          <p:cNvPr id="124" name="그림 123">
            <a:extLst>
              <a:ext uri="{FF2B5EF4-FFF2-40B4-BE49-F238E27FC236}">
                <a16:creationId xmlns:a16="http://schemas.microsoft.com/office/drawing/2014/main" id="{EBFAB0AA-A425-4CF3-997F-1D8687700BB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80794" y="3742178"/>
            <a:ext cx="268679" cy="376886"/>
          </a:xfrm>
          <a:prstGeom prst="rect">
            <a:avLst/>
          </a:prstGeom>
        </p:spPr>
      </p:pic>
      <p:pic>
        <p:nvPicPr>
          <p:cNvPr id="125" name="그림 124">
            <a:extLst>
              <a:ext uri="{FF2B5EF4-FFF2-40B4-BE49-F238E27FC236}">
                <a16:creationId xmlns:a16="http://schemas.microsoft.com/office/drawing/2014/main" id="{7306F205-F303-45A1-9AF9-FAAF0930015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64001" y="3747290"/>
            <a:ext cx="357169" cy="357169"/>
          </a:xfrm>
          <a:prstGeom prst="rect">
            <a:avLst/>
          </a:prstGeom>
        </p:spPr>
      </p:pic>
      <p:pic>
        <p:nvPicPr>
          <p:cNvPr id="126" name="그림 125">
            <a:extLst>
              <a:ext uri="{FF2B5EF4-FFF2-40B4-BE49-F238E27FC236}">
                <a16:creationId xmlns:a16="http://schemas.microsoft.com/office/drawing/2014/main" id="{6E4B6AE5-FBCF-4A00-AE59-C7ECC307746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93261" y="3742178"/>
            <a:ext cx="380071" cy="38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188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B3F9EF3-0CD7-BF45-A62B-CCE747692D8B}"/>
              </a:ext>
            </a:extLst>
          </p:cNvPr>
          <p:cNvSpPr/>
          <p:nvPr/>
        </p:nvSpPr>
        <p:spPr>
          <a:xfrm>
            <a:off x="225059" y="259482"/>
            <a:ext cx="9670430" cy="64265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463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B28E24-544C-4B74-8F2C-E7F4BBBAC81A}"/>
              </a:ext>
            </a:extLst>
          </p:cNvPr>
          <p:cNvSpPr txBox="1"/>
          <p:nvPr/>
        </p:nvSpPr>
        <p:spPr>
          <a:xfrm>
            <a:off x="426551" y="1409613"/>
            <a:ext cx="3305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EC8A62"/>
                </a:solidFill>
                <a:latin typeface="+mn-ea"/>
              </a:rPr>
              <a:t>춘천 여행지 가이드 웹</a:t>
            </a:r>
            <a:endParaRPr lang="en-US" altLang="ko-KR" sz="2400" b="1" dirty="0">
              <a:solidFill>
                <a:srgbClr val="EC8A62"/>
              </a:solidFill>
              <a:latin typeface="+mn-ea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7742B75-B8B9-487E-B3B8-E5FF3049E6A0}"/>
              </a:ext>
            </a:extLst>
          </p:cNvPr>
          <p:cNvCxnSpPr>
            <a:cxnSpLocks/>
          </p:cNvCxnSpPr>
          <p:nvPr/>
        </p:nvCxnSpPr>
        <p:spPr>
          <a:xfrm>
            <a:off x="426551" y="1790947"/>
            <a:ext cx="3969884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23DFFFF-8D2D-4283-972F-D56BB7E15D45}"/>
              </a:ext>
            </a:extLst>
          </p:cNvPr>
          <p:cNvGrpSpPr/>
          <p:nvPr/>
        </p:nvGrpSpPr>
        <p:grpSpPr>
          <a:xfrm>
            <a:off x="351449" y="452819"/>
            <a:ext cx="2836739" cy="642375"/>
            <a:chOff x="351449" y="452819"/>
            <a:chExt cx="2836739" cy="64237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8B0DFB2-A94A-4FC2-B63B-4E888CF56106}"/>
                </a:ext>
              </a:extLst>
            </p:cNvPr>
            <p:cNvSpPr txBox="1"/>
            <p:nvPr/>
          </p:nvSpPr>
          <p:spPr>
            <a:xfrm>
              <a:off x="463182" y="864362"/>
              <a:ext cx="128227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accent3">
                      <a:lumMod val="7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인적사항</a:t>
              </a:r>
              <a:endParaRPr lang="ko-KR" altLang="en-US" sz="700" dirty="0">
                <a:solidFill>
                  <a:schemeClr val="accent3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156B9E7-7D28-4192-9C5B-8D9FD35A790C}"/>
                </a:ext>
              </a:extLst>
            </p:cNvPr>
            <p:cNvSpPr txBox="1"/>
            <p:nvPr/>
          </p:nvSpPr>
          <p:spPr>
            <a:xfrm>
              <a:off x="1164070" y="864362"/>
              <a:ext cx="83016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accent3">
                      <a:lumMod val="7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이수 과목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367887D-C509-407A-8051-E8DFFE71EB53}"/>
                </a:ext>
              </a:extLst>
            </p:cNvPr>
            <p:cNvSpPr txBox="1"/>
            <p:nvPr/>
          </p:nvSpPr>
          <p:spPr>
            <a:xfrm>
              <a:off x="1881749" y="846723"/>
              <a:ext cx="128227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PROJECTS</a:t>
              </a:r>
              <a:endParaRPr lang="ko-KR" altLang="en-US" sz="900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E726CB8-2F4E-46E7-9682-5727ED496137}"/>
                </a:ext>
              </a:extLst>
            </p:cNvPr>
            <p:cNvSpPr txBox="1"/>
            <p:nvPr/>
          </p:nvSpPr>
          <p:spPr>
            <a:xfrm>
              <a:off x="351449" y="452819"/>
              <a:ext cx="28367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 </a:t>
              </a:r>
              <a:r>
                <a:rPr lang="en-US" altLang="ko-KR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[PORTFOLIO] </a:t>
              </a:r>
              <a:r>
                <a:rPr lang="ko-KR" altLang="en-US" b="1" dirty="0" err="1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곽영주</a:t>
              </a:r>
              <a:endParaRPr lang="ko-KR" altLang="en-US" sz="1000" b="1" dirty="0">
                <a:solidFill>
                  <a:srgbClr val="EC8A6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560997" y="1947439"/>
            <a:ext cx="2057512" cy="307777"/>
            <a:chOff x="625163" y="1929686"/>
            <a:chExt cx="2057512" cy="307777"/>
          </a:xfrm>
        </p:grpSpPr>
        <p:sp>
          <p:nvSpPr>
            <p:cNvPr id="36" name="삼각형 45">
              <a:extLst>
                <a:ext uri="{FF2B5EF4-FFF2-40B4-BE49-F238E27FC236}">
                  <a16:creationId xmlns:a16="http://schemas.microsoft.com/office/drawing/2014/main" id="{81BA3A99-2E6D-4C45-9040-29385300940B}"/>
                </a:ext>
              </a:extLst>
            </p:cNvPr>
            <p:cNvSpPr/>
            <p:nvPr/>
          </p:nvSpPr>
          <p:spPr>
            <a:xfrm rot="5400000">
              <a:off x="620172" y="1991236"/>
              <a:ext cx="133104" cy="123122"/>
            </a:xfrm>
            <a:prstGeom prst="triangle">
              <a:avLst/>
            </a:prstGeom>
            <a:solidFill>
              <a:srgbClr val="F4BA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463">
                <a:latin typeface="+mn-ea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F7742DA-91A1-4A0F-BD46-EF234665869B}"/>
                </a:ext>
              </a:extLst>
            </p:cNvPr>
            <p:cNvSpPr txBox="1"/>
            <p:nvPr/>
          </p:nvSpPr>
          <p:spPr>
            <a:xfrm>
              <a:off x="780133" y="1929686"/>
              <a:ext cx="19025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400" b="1" dirty="0">
                  <a:latin typeface="+mn-ea"/>
                </a:rPr>
                <a:t>화면 구성</a:t>
              </a:r>
            </a:p>
          </p:txBody>
        </p:sp>
      </p:grpSp>
      <p:pic>
        <p:nvPicPr>
          <p:cNvPr id="14" name="Picture 6">
            <a:extLst>
              <a:ext uri="{FF2B5EF4-FFF2-40B4-BE49-F238E27FC236}">
                <a16:creationId xmlns:a16="http://schemas.microsoft.com/office/drawing/2014/main" id="{B6BDCFB6-0F5A-42F2-BCFF-5DC6C87A3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094" y="2369951"/>
            <a:ext cx="3305864" cy="1983332"/>
          </a:xfrm>
          <a:prstGeom prst="rect">
            <a:avLst/>
          </a:prstGeom>
          <a:noFill/>
          <a:ln w="0" cap="rnd">
            <a:solidFill>
              <a:srgbClr val="000000"/>
            </a:solidFill>
            <a:prstDash val="solid"/>
            <a:miter/>
          </a:ln>
          <a:effectLst/>
        </p:spPr>
      </p:pic>
      <p:pic>
        <p:nvPicPr>
          <p:cNvPr id="16" name="Picture 8">
            <a:extLst>
              <a:ext uri="{FF2B5EF4-FFF2-40B4-BE49-F238E27FC236}">
                <a16:creationId xmlns:a16="http://schemas.microsoft.com/office/drawing/2014/main" id="{076A71C6-55DD-4959-A892-3ED2B6BEE7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857"/>
          <a:stretch>
            <a:fillRect/>
          </a:stretch>
        </p:blipFill>
        <p:spPr>
          <a:xfrm>
            <a:off x="3345330" y="4469629"/>
            <a:ext cx="3862294" cy="195751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7" name="Picture 10">
            <a:extLst>
              <a:ext uri="{FF2B5EF4-FFF2-40B4-BE49-F238E27FC236}">
                <a16:creationId xmlns:a16="http://schemas.microsoft.com/office/drawing/2014/main" id="{DC453064-C5C9-4098-8A71-9A615593F4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970" y="2423116"/>
            <a:ext cx="3784031" cy="1912445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214133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B3F9EF3-0CD7-BF45-A62B-CCE747692D8B}"/>
              </a:ext>
            </a:extLst>
          </p:cNvPr>
          <p:cNvSpPr/>
          <p:nvPr/>
        </p:nvSpPr>
        <p:spPr>
          <a:xfrm>
            <a:off x="225059" y="259482"/>
            <a:ext cx="9670430" cy="64265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463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B28E24-544C-4B74-8F2C-E7F4BBBAC81A}"/>
              </a:ext>
            </a:extLst>
          </p:cNvPr>
          <p:cNvSpPr txBox="1"/>
          <p:nvPr/>
        </p:nvSpPr>
        <p:spPr>
          <a:xfrm>
            <a:off x="426551" y="1409613"/>
            <a:ext cx="3305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EC8A62"/>
                </a:solidFill>
                <a:latin typeface="+mn-ea"/>
              </a:rPr>
              <a:t>춘천 여행지 가이드 웹</a:t>
            </a:r>
            <a:endParaRPr lang="en-US" altLang="ko-KR" sz="2400" b="1" dirty="0">
              <a:solidFill>
                <a:srgbClr val="EC8A62"/>
              </a:solidFill>
              <a:latin typeface="+mn-ea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7742B75-B8B9-487E-B3B8-E5FF3049E6A0}"/>
              </a:ext>
            </a:extLst>
          </p:cNvPr>
          <p:cNvCxnSpPr>
            <a:cxnSpLocks/>
          </p:cNvCxnSpPr>
          <p:nvPr/>
        </p:nvCxnSpPr>
        <p:spPr>
          <a:xfrm>
            <a:off x="426551" y="1790947"/>
            <a:ext cx="3969884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23DFFFF-8D2D-4283-972F-D56BB7E15D45}"/>
              </a:ext>
            </a:extLst>
          </p:cNvPr>
          <p:cNvGrpSpPr/>
          <p:nvPr/>
        </p:nvGrpSpPr>
        <p:grpSpPr>
          <a:xfrm>
            <a:off x="351449" y="452819"/>
            <a:ext cx="2836739" cy="642375"/>
            <a:chOff x="351449" y="452819"/>
            <a:chExt cx="2836739" cy="64237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8B0DFB2-A94A-4FC2-B63B-4E888CF56106}"/>
                </a:ext>
              </a:extLst>
            </p:cNvPr>
            <p:cNvSpPr txBox="1"/>
            <p:nvPr/>
          </p:nvSpPr>
          <p:spPr>
            <a:xfrm>
              <a:off x="463182" y="864362"/>
              <a:ext cx="128227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accent3">
                      <a:lumMod val="7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인적사항</a:t>
              </a:r>
              <a:endParaRPr lang="ko-KR" altLang="en-US" sz="700" dirty="0">
                <a:solidFill>
                  <a:schemeClr val="accent3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156B9E7-7D28-4192-9C5B-8D9FD35A790C}"/>
                </a:ext>
              </a:extLst>
            </p:cNvPr>
            <p:cNvSpPr txBox="1"/>
            <p:nvPr/>
          </p:nvSpPr>
          <p:spPr>
            <a:xfrm>
              <a:off x="1164070" y="864362"/>
              <a:ext cx="83016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accent3">
                      <a:lumMod val="7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이수 과목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367887D-C509-407A-8051-E8DFFE71EB53}"/>
                </a:ext>
              </a:extLst>
            </p:cNvPr>
            <p:cNvSpPr txBox="1"/>
            <p:nvPr/>
          </p:nvSpPr>
          <p:spPr>
            <a:xfrm>
              <a:off x="1881749" y="846723"/>
              <a:ext cx="128227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PROJECTS</a:t>
              </a:r>
              <a:endParaRPr lang="ko-KR" altLang="en-US" sz="900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E726CB8-2F4E-46E7-9682-5727ED496137}"/>
                </a:ext>
              </a:extLst>
            </p:cNvPr>
            <p:cNvSpPr txBox="1"/>
            <p:nvPr/>
          </p:nvSpPr>
          <p:spPr>
            <a:xfrm>
              <a:off x="351449" y="452819"/>
              <a:ext cx="28367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 </a:t>
              </a:r>
              <a:r>
                <a:rPr lang="en-US" altLang="ko-KR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[PORTFOLIO] </a:t>
              </a:r>
              <a:r>
                <a:rPr lang="ko-KR" altLang="en-US" b="1" dirty="0" err="1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곽영주</a:t>
              </a:r>
              <a:endParaRPr lang="ko-KR" altLang="en-US" sz="1000" b="1" dirty="0">
                <a:solidFill>
                  <a:srgbClr val="EC8A6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560997" y="1947439"/>
            <a:ext cx="2057512" cy="307777"/>
            <a:chOff x="625163" y="1929686"/>
            <a:chExt cx="2057512" cy="307777"/>
          </a:xfrm>
        </p:grpSpPr>
        <p:sp>
          <p:nvSpPr>
            <p:cNvPr id="36" name="삼각형 45">
              <a:extLst>
                <a:ext uri="{FF2B5EF4-FFF2-40B4-BE49-F238E27FC236}">
                  <a16:creationId xmlns:a16="http://schemas.microsoft.com/office/drawing/2014/main" id="{81BA3A99-2E6D-4C45-9040-29385300940B}"/>
                </a:ext>
              </a:extLst>
            </p:cNvPr>
            <p:cNvSpPr/>
            <p:nvPr/>
          </p:nvSpPr>
          <p:spPr>
            <a:xfrm rot="5400000">
              <a:off x="620172" y="1991236"/>
              <a:ext cx="133104" cy="123122"/>
            </a:xfrm>
            <a:prstGeom prst="triangle">
              <a:avLst/>
            </a:prstGeom>
            <a:solidFill>
              <a:srgbClr val="F4BA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463">
                <a:latin typeface="+mn-ea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F7742DA-91A1-4A0F-BD46-EF234665869B}"/>
                </a:ext>
              </a:extLst>
            </p:cNvPr>
            <p:cNvSpPr txBox="1"/>
            <p:nvPr/>
          </p:nvSpPr>
          <p:spPr>
            <a:xfrm>
              <a:off x="780133" y="1929686"/>
              <a:ext cx="19025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400" b="1" dirty="0">
                  <a:latin typeface="+mn-ea"/>
                </a:rPr>
                <a:t>데이터 흐름 설계도</a:t>
              </a:r>
            </a:p>
          </p:txBody>
        </p:sp>
      </p:grpSp>
      <p:pic>
        <p:nvPicPr>
          <p:cNvPr id="15" name="Picture 3">
            <a:extLst>
              <a:ext uri="{FF2B5EF4-FFF2-40B4-BE49-F238E27FC236}">
                <a16:creationId xmlns:a16="http://schemas.microsoft.com/office/drawing/2014/main" id="{9A1CA9BC-ADEC-43F0-A263-8BA68BB1A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706" y="2587057"/>
            <a:ext cx="5284587" cy="330283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129422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B3F9EF3-0CD7-BF45-A62B-CCE747692D8B}"/>
              </a:ext>
            </a:extLst>
          </p:cNvPr>
          <p:cNvSpPr/>
          <p:nvPr/>
        </p:nvSpPr>
        <p:spPr>
          <a:xfrm>
            <a:off x="225059" y="259482"/>
            <a:ext cx="9670430" cy="64265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463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B28E24-544C-4B74-8F2C-E7F4BBBAC81A}"/>
              </a:ext>
            </a:extLst>
          </p:cNvPr>
          <p:cNvSpPr txBox="1"/>
          <p:nvPr/>
        </p:nvSpPr>
        <p:spPr>
          <a:xfrm>
            <a:off x="426551" y="1409613"/>
            <a:ext cx="3305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EC8A62"/>
                </a:solidFill>
                <a:latin typeface="+mn-ea"/>
              </a:rPr>
              <a:t>춘천 여행지 가이드 웹</a:t>
            </a:r>
            <a:endParaRPr lang="en-US" altLang="ko-KR" sz="2400" b="1" dirty="0">
              <a:solidFill>
                <a:srgbClr val="EC8A62"/>
              </a:solidFill>
              <a:latin typeface="+mn-ea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7742B75-B8B9-487E-B3B8-E5FF3049E6A0}"/>
              </a:ext>
            </a:extLst>
          </p:cNvPr>
          <p:cNvCxnSpPr>
            <a:cxnSpLocks/>
          </p:cNvCxnSpPr>
          <p:nvPr/>
        </p:nvCxnSpPr>
        <p:spPr>
          <a:xfrm>
            <a:off x="426551" y="1790947"/>
            <a:ext cx="3969884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23DFFFF-8D2D-4283-972F-D56BB7E15D45}"/>
              </a:ext>
            </a:extLst>
          </p:cNvPr>
          <p:cNvGrpSpPr/>
          <p:nvPr/>
        </p:nvGrpSpPr>
        <p:grpSpPr>
          <a:xfrm>
            <a:off x="351449" y="452819"/>
            <a:ext cx="2836739" cy="642375"/>
            <a:chOff x="351449" y="452819"/>
            <a:chExt cx="2836739" cy="64237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8B0DFB2-A94A-4FC2-B63B-4E888CF56106}"/>
                </a:ext>
              </a:extLst>
            </p:cNvPr>
            <p:cNvSpPr txBox="1"/>
            <p:nvPr/>
          </p:nvSpPr>
          <p:spPr>
            <a:xfrm>
              <a:off x="463182" y="864362"/>
              <a:ext cx="128227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accent3">
                      <a:lumMod val="7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인적사항</a:t>
              </a:r>
              <a:endParaRPr lang="ko-KR" altLang="en-US" sz="700" dirty="0">
                <a:solidFill>
                  <a:schemeClr val="accent3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156B9E7-7D28-4192-9C5B-8D9FD35A790C}"/>
                </a:ext>
              </a:extLst>
            </p:cNvPr>
            <p:cNvSpPr txBox="1"/>
            <p:nvPr/>
          </p:nvSpPr>
          <p:spPr>
            <a:xfrm>
              <a:off x="1164070" y="864362"/>
              <a:ext cx="83016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accent3">
                      <a:lumMod val="7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이수 과목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367887D-C509-407A-8051-E8DFFE71EB53}"/>
                </a:ext>
              </a:extLst>
            </p:cNvPr>
            <p:cNvSpPr txBox="1"/>
            <p:nvPr/>
          </p:nvSpPr>
          <p:spPr>
            <a:xfrm>
              <a:off x="1881749" y="846723"/>
              <a:ext cx="128227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PROJECTS</a:t>
              </a:r>
              <a:endParaRPr lang="ko-KR" altLang="en-US" sz="900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E726CB8-2F4E-46E7-9682-5727ED496137}"/>
                </a:ext>
              </a:extLst>
            </p:cNvPr>
            <p:cNvSpPr txBox="1"/>
            <p:nvPr/>
          </p:nvSpPr>
          <p:spPr>
            <a:xfrm>
              <a:off x="351449" y="452819"/>
              <a:ext cx="28367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 </a:t>
              </a:r>
              <a:r>
                <a:rPr lang="en-US" altLang="ko-KR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[PORTFOLIO] </a:t>
              </a:r>
              <a:r>
                <a:rPr lang="ko-KR" altLang="en-US" b="1" dirty="0" err="1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곽영주</a:t>
              </a:r>
              <a:endParaRPr lang="ko-KR" altLang="en-US" sz="1000" b="1" dirty="0">
                <a:solidFill>
                  <a:srgbClr val="EC8A6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560997" y="1947439"/>
            <a:ext cx="2057512" cy="307777"/>
            <a:chOff x="625163" y="1929686"/>
            <a:chExt cx="2057512" cy="307777"/>
          </a:xfrm>
        </p:grpSpPr>
        <p:sp>
          <p:nvSpPr>
            <p:cNvPr id="36" name="삼각형 45">
              <a:extLst>
                <a:ext uri="{FF2B5EF4-FFF2-40B4-BE49-F238E27FC236}">
                  <a16:creationId xmlns:a16="http://schemas.microsoft.com/office/drawing/2014/main" id="{81BA3A99-2E6D-4C45-9040-29385300940B}"/>
                </a:ext>
              </a:extLst>
            </p:cNvPr>
            <p:cNvSpPr/>
            <p:nvPr/>
          </p:nvSpPr>
          <p:spPr>
            <a:xfrm rot="5400000">
              <a:off x="620172" y="1991236"/>
              <a:ext cx="133104" cy="123122"/>
            </a:xfrm>
            <a:prstGeom prst="triangle">
              <a:avLst/>
            </a:prstGeom>
            <a:solidFill>
              <a:srgbClr val="F4BA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463">
                <a:latin typeface="+mn-ea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F7742DA-91A1-4A0F-BD46-EF234665869B}"/>
                </a:ext>
              </a:extLst>
            </p:cNvPr>
            <p:cNvSpPr txBox="1"/>
            <p:nvPr/>
          </p:nvSpPr>
          <p:spPr>
            <a:xfrm>
              <a:off x="780133" y="1929686"/>
              <a:ext cx="19025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400" b="1" dirty="0">
                  <a:latin typeface="+mn-ea"/>
                </a:rPr>
                <a:t>클래스 다이어그램</a:t>
              </a:r>
            </a:p>
          </p:txBody>
        </p:sp>
      </p:grpSp>
      <p:pic>
        <p:nvPicPr>
          <p:cNvPr id="14" name="Picture 1">
            <a:extLst>
              <a:ext uri="{FF2B5EF4-FFF2-40B4-BE49-F238E27FC236}">
                <a16:creationId xmlns:a16="http://schemas.microsoft.com/office/drawing/2014/main" id="{181CAF66-F7C1-4500-A5A7-9C09F6BAC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794" y="2576592"/>
            <a:ext cx="6060412" cy="3404099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62995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B3F9EF3-0CD7-BF45-A62B-CCE747692D8B}"/>
              </a:ext>
            </a:extLst>
          </p:cNvPr>
          <p:cNvSpPr/>
          <p:nvPr/>
        </p:nvSpPr>
        <p:spPr>
          <a:xfrm>
            <a:off x="235570" y="215738"/>
            <a:ext cx="9670430" cy="64265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463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B28E24-544C-4B74-8F2C-E7F4BBBAC81A}"/>
              </a:ext>
            </a:extLst>
          </p:cNvPr>
          <p:cNvSpPr txBox="1"/>
          <p:nvPr/>
        </p:nvSpPr>
        <p:spPr>
          <a:xfrm>
            <a:off x="426551" y="1409613"/>
            <a:ext cx="3305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EC8A62"/>
                </a:solidFill>
                <a:latin typeface="+mn-ea"/>
              </a:rPr>
              <a:t>춘천 여행지 가이드 웹</a:t>
            </a:r>
            <a:endParaRPr lang="en-US" altLang="ko-KR" sz="2400" b="1" dirty="0">
              <a:solidFill>
                <a:srgbClr val="EC8A62"/>
              </a:solidFill>
              <a:latin typeface="+mn-ea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7742B75-B8B9-487E-B3B8-E5FF3049E6A0}"/>
              </a:ext>
            </a:extLst>
          </p:cNvPr>
          <p:cNvCxnSpPr>
            <a:cxnSpLocks/>
          </p:cNvCxnSpPr>
          <p:nvPr/>
        </p:nvCxnSpPr>
        <p:spPr>
          <a:xfrm>
            <a:off x="426551" y="1790947"/>
            <a:ext cx="3969884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23DFFFF-8D2D-4283-972F-D56BB7E15D45}"/>
              </a:ext>
            </a:extLst>
          </p:cNvPr>
          <p:cNvGrpSpPr/>
          <p:nvPr/>
        </p:nvGrpSpPr>
        <p:grpSpPr>
          <a:xfrm>
            <a:off x="351449" y="452819"/>
            <a:ext cx="2836739" cy="642375"/>
            <a:chOff x="351449" y="452819"/>
            <a:chExt cx="2836739" cy="64237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8B0DFB2-A94A-4FC2-B63B-4E888CF56106}"/>
                </a:ext>
              </a:extLst>
            </p:cNvPr>
            <p:cNvSpPr txBox="1"/>
            <p:nvPr/>
          </p:nvSpPr>
          <p:spPr>
            <a:xfrm>
              <a:off x="463182" y="864362"/>
              <a:ext cx="128227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accent3">
                      <a:lumMod val="7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인적사항</a:t>
              </a:r>
              <a:endParaRPr lang="ko-KR" altLang="en-US" sz="700" dirty="0">
                <a:solidFill>
                  <a:schemeClr val="accent3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156B9E7-7D28-4192-9C5B-8D9FD35A790C}"/>
                </a:ext>
              </a:extLst>
            </p:cNvPr>
            <p:cNvSpPr txBox="1"/>
            <p:nvPr/>
          </p:nvSpPr>
          <p:spPr>
            <a:xfrm>
              <a:off x="1164070" y="864362"/>
              <a:ext cx="83016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solidFill>
                    <a:schemeClr val="accent3">
                      <a:lumMod val="75000"/>
                    </a:schemeClr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이수 과목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367887D-C509-407A-8051-E8DFFE71EB53}"/>
                </a:ext>
              </a:extLst>
            </p:cNvPr>
            <p:cNvSpPr txBox="1"/>
            <p:nvPr/>
          </p:nvSpPr>
          <p:spPr>
            <a:xfrm>
              <a:off x="1881749" y="846723"/>
              <a:ext cx="128227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PROJECTS</a:t>
              </a:r>
              <a:endParaRPr lang="ko-KR" altLang="en-US" sz="900" b="1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E726CB8-2F4E-46E7-9682-5727ED496137}"/>
                </a:ext>
              </a:extLst>
            </p:cNvPr>
            <p:cNvSpPr txBox="1"/>
            <p:nvPr/>
          </p:nvSpPr>
          <p:spPr>
            <a:xfrm>
              <a:off x="351449" y="452819"/>
              <a:ext cx="28367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  </a:t>
              </a:r>
              <a:r>
                <a:rPr lang="en-US" altLang="ko-KR" b="1" dirty="0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[PORTFOLIO] </a:t>
              </a:r>
              <a:r>
                <a:rPr lang="ko-KR" altLang="en-US" b="1" dirty="0" err="1">
                  <a:solidFill>
                    <a:srgbClr val="EC8A62"/>
                  </a:solidFill>
                  <a:latin typeface="NanumBarunGothic" panose="020B0603020101020101" pitchFamily="34" charset="-127"/>
                  <a:ea typeface="NanumBarunGothic" panose="020B0603020101020101" pitchFamily="34" charset="-127"/>
                </a:rPr>
                <a:t>곽영주</a:t>
              </a:r>
              <a:endParaRPr lang="ko-KR" altLang="en-US" sz="1000" b="1" dirty="0">
                <a:solidFill>
                  <a:srgbClr val="EC8A62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560997" y="1947439"/>
            <a:ext cx="2057512" cy="307777"/>
            <a:chOff x="625163" y="1929686"/>
            <a:chExt cx="2057512" cy="307777"/>
          </a:xfrm>
        </p:grpSpPr>
        <p:sp>
          <p:nvSpPr>
            <p:cNvPr id="36" name="삼각형 45">
              <a:extLst>
                <a:ext uri="{FF2B5EF4-FFF2-40B4-BE49-F238E27FC236}">
                  <a16:creationId xmlns:a16="http://schemas.microsoft.com/office/drawing/2014/main" id="{81BA3A99-2E6D-4C45-9040-29385300940B}"/>
                </a:ext>
              </a:extLst>
            </p:cNvPr>
            <p:cNvSpPr/>
            <p:nvPr/>
          </p:nvSpPr>
          <p:spPr>
            <a:xfrm rot="5400000">
              <a:off x="620172" y="1991236"/>
              <a:ext cx="133104" cy="123122"/>
            </a:xfrm>
            <a:prstGeom prst="triangle">
              <a:avLst/>
            </a:prstGeom>
            <a:solidFill>
              <a:srgbClr val="F4BA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463">
                <a:latin typeface="+mn-ea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F7742DA-91A1-4A0F-BD46-EF234665869B}"/>
                </a:ext>
              </a:extLst>
            </p:cNvPr>
            <p:cNvSpPr txBox="1"/>
            <p:nvPr/>
          </p:nvSpPr>
          <p:spPr>
            <a:xfrm>
              <a:off x="780133" y="1929686"/>
              <a:ext cx="19025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400" b="1" dirty="0">
                  <a:latin typeface="+mn-ea"/>
                </a:rPr>
                <a:t>수행 일정표</a:t>
              </a:r>
            </a:p>
          </p:txBody>
        </p:sp>
      </p:grpSp>
      <p:pic>
        <p:nvPicPr>
          <p:cNvPr id="17" name="Picture 5">
            <a:extLst>
              <a:ext uri="{FF2B5EF4-FFF2-40B4-BE49-F238E27FC236}">
                <a16:creationId xmlns:a16="http://schemas.microsoft.com/office/drawing/2014/main" id="{A3A0A8D4-0DF1-4625-A6BD-FA33C32AB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19" y="3154541"/>
            <a:ext cx="8257985" cy="1823845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035992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[피티빵빵 템플릿 10] 포트폴리오 템플릿" id="{67AFF043-D55F-C240-A994-2855FEAC5158}" vid="{F346FD73-7CB5-304A-825D-0BE441E5BC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테마</Template>
  <TotalTime>574</TotalTime>
  <Words>340</Words>
  <Application>Microsoft Office PowerPoint</Application>
  <PresentationFormat>A4 용지(210x297mm)</PresentationFormat>
  <Paragraphs>117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7" baseType="lpstr">
      <vt:lpstr>Arita-dotum(OTF) Medium</vt:lpstr>
      <vt:lpstr>Arita-dotum(TTF) Medium</vt:lpstr>
      <vt:lpstr>KoreanYNMYTL</vt:lpstr>
      <vt:lpstr>NanumBarunGothic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 yeon kim</dc:creator>
  <cp:lastModifiedBy>YeongJu</cp:lastModifiedBy>
  <cp:revision>88</cp:revision>
  <dcterms:created xsi:type="dcterms:W3CDTF">2019-05-09T15:54:43Z</dcterms:created>
  <dcterms:modified xsi:type="dcterms:W3CDTF">2021-06-16T05:43:06Z</dcterms:modified>
</cp:coreProperties>
</file>

<file path=docProps/thumbnail.jpeg>
</file>